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318" r:id="rId5"/>
    <p:sldId id="319" r:id="rId6"/>
    <p:sldId id="323" r:id="rId7"/>
    <p:sldId id="320" r:id="rId8"/>
    <p:sldId id="330" r:id="rId9"/>
    <p:sldId id="331" r:id="rId10"/>
    <p:sldId id="332" r:id="rId11"/>
    <p:sldId id="333" r:id="rId12"/>
    <p:sldId id="334" r:id="rId13"/>
    <p:sldId id="322" r:id="rId14"/>
    <p:sldId id="321" r:id="rId15"/>
    <p:sldId id="325" r:id="rId16"/>
    <p:sldId id="324" r:id="rId17"/>
    <p:sldId id="326" r:id="rId18"/>
    <p:sldId id="327" r:id="rId19"/>
    <p:sldId id="328" r:id="rId20"/>
    <p:sldId id="329" r:id="rId21"/>
    <p:sldId id="335" r:id="rId22"/>
    <p:sldId id="338" r:id="rId23"/>
    <p:sldId id="339" r:id="rId24"/>
    <p:sldId id="353" r:id="rId25"/>
    <p:sldId id="340" r:id="rId26"/>
    <p:sldId id="350" r:id="rId27"/>
    <p:sldId id="341" r:id="rId28"/>
    <p:sldId id="351" r:id="rId29"/>
    <p:sldId id="348" r:id="rId30"/>
    <p:sldId id="352" r:id="rId31"/>
    <p:sldId id="342" r:id="rId32"/>
    <p:sldId id="344" r:id="rId33"/>
    <p:sldId id="345" r:id="rId34"/>
    <p:sldId id="346" r:id="rId35"/>
    <p:sldId id="337"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Raffaele Iacovazzi" initials="ARI"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6" autoAdjust="0"/>
    <p:restoredTop sz="94660"/>
  </p:normalViewPr>
  <p:slideViewPr>
    <p:cSldViewPr snapToGrid="0">
      <p:cViewPr varScale="1">
        <p:scale>
          <a:sx n="86" d="100"/>
          <a:sy n="86" d="100"/>
        </p:scale>
        <p:origin x="60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CC2CC-EAAE-DA44-87DE-CEA1DACAC13F}" type="datetimeFigureOut">
              <a:rPr lang="en-GB" smtClean="0"/>
              <a:t>10/01/2023</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134C7B-08A5-0143-B2DB-24883E593BD1}" type="slidenum">
              <a:rPr lang="en-GB" smtClean="0"/>
              <a:t>‹N›</a:t>
            </a:fld>
            <a:endParaRPr lang="en-GB"/>
          </a:p>
        </p:txBody>
      </p:sp>
    </p:spTree>
    <p:extLst>
      <p:ext uri="{BB962C8B-B14F-4D97-AF65-F5344CB8AC3E}">
        <p14:creationId xmlns:p14="http://schemas.microsoft.com/office/powerpoint/2010/main" val="69395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856E15-36F6-B52E-4F8C-0D4E2494A13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298409D-2EC7-14D2-2521-512DE8ADB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4A6DCE1-64B1-B546-A245-114581DBAAC5}"/>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5" name="Segnaposto piè di pagina 4">
            <a:extLst>
              <a:ext uri="{FF2B5EF4-FFF2-40B4-BE49-F238E27FC236}">
                <a16:creationId xmlns:a16="http://schemas.microsoft.com/office/drawing/2014/main" id="{91767226-9C11-3794-DA06-5749189B3C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D03395-B85A-79C2-9061-9FE5E0193D90}"/>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3572704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B2AE1D-BC8B-29E2-CAAF-E2F7680455E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4EE1E66-B07F-343A-8330-16E4AE5DA35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B2A3F00-70E5-85BB-4A9F-35044656D887}"/>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5" name="Segnaposto piè di pagina 4">
            <a:extLst>
              <a:ext uri="{FF2B5EF4-FFF2-40B4-BE49-F238E27FC236}">
                <a16:creationId xmlns:a16="http://schemas.microsoft.com/office/drawing/2014/main" id="{7B661847-4401-86D1-D2DB-A19398D44A1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10E2AE-5CAC-7BFC-A00C-72BF83C023FB}"/>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3020950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B01F554-4C91-632A-2F0E-972AF3D8A51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192B37F-FCB9-E79D-A43B-A6F7A168ED2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2F57BEB-C18C-0DCF-5673-13ABF10A0AE4}"/>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5" name="Segnaposto piè di pagina 4">
            <a:extLst>
              <a:ext uri="{FF2B5EF4-FFF2-40B4-BE49-F238E27FC236}">
                <a16:creationId xmlns:a16="http://schemas.microsoft.com/office/drawing/2014/main" id="{711E27C6-789B-6D24-E67F-E563CC848A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CDD3F04-617B-9DB7-6F9B-20FFE597CAB5}"/>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625055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AFFF0A-8E4E-AF71-99AE-FF2FFA92567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5AAE621-0850-4595-6F74-2328CD96CC0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AFFF8-B937-BB97-5063-D1F0DC558558}"/>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5" name="Segnaposto piè di pagina 4">
            <a:extLst>
              <a:ext uri="{FF2B5EF4-FFF2-40B4-BE49-F238E27FC236}">
                <a16:creationId xmlns:a16="http://schemas.microsoft.com/office/drawing/2014/main" id="{AB88C178-D17C-4F9C-1EB1-E0F7D6EC237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35BB4F-2706-8ECE-8EF5-ABBFBC4037FE}"/>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1882042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5DFEE-8654-9A40-1C43-4EC1940B5F4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FB3EF10-AAB5-6CC0-28D8-924C00EAB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57EB737-F017-7269-1C37-C690C23AD1C6}"/>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5" name="Segnaposto piè di pagina 4">
            <a:extLst>
              <a:ext uri="{FF2B5EF4-FFF2-40B4-BE49-F238E27FC236}">
                <a16:creationId xmlns:a16="http://schemas.microsoft.com/office/drawing/2014/main" id="{B22E2177-5CBA-69A4-F167-105BE71D129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E2FE18A-40FF-9E06-E4CF-EF5C3A6F0856}"/>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30287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D53DDF-CFDD-750E-6882-02BFD352553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D89CBA-AAD3-9ED1-9F82-65BBE5BCD50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25E8015-87FC-A1B3-B088-CFA13E2D45F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9917C88-11CD-E2CD-F933-A59125E17088}"/>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6" name="Segnaposto piè di pagina 5">
            <a:extLst>
              <a:ext uri="{FF2B5EF4-FFF2-40B4-BE49-F238E27FC236}">
                <a16:creationId xmlns:a16="http://schemas.microsoft.com/office/drawing/2014/main" id="{F29F936A-94A0-5B1B-976B-03C9596875A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9756D61-2B90-EF8D-14BB-106DF38247E8}"/>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3124158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03DD3F-20DE-450B-19E2-A36F792E7AB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984E972-9192-8B8E-856E-1F5D51B28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08ACB5C-80E9-5E5E-780E-8A79265CA19D}"/>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6269D08-C49E-5CFB-51CA-CC56CF5DC7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F4D26A6-9C38-8CDB-939E-3D528432466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2112E69-56B7-C34D-9ADE-232E049BB0D1}"/>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8" name="Segnaposto piè di pagina 7">
            <a:extLst>
              <a:ext uri="{FF2B5EF4-FFF2-40B4-BE49-F238E27FC236}">
                <a16:creationId xmlns:a16="http://schemas.microsoft.com/office/drawing/2014/main" id="{BB7C400B-34D3-8449-F3FF-B871FCF5E0B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17332FE-1DD1-761F-2E9D-C6F8FBF541D5}"/>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258264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2EF4AD-400F-7AA1-A6AB-1D85CD24F1B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2FA8C93-ABF7-4F22-A69C-2F2736D58324}"/>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4" name="Segnaposto piè di pagina 3">
            <a:extLst>
              <a:ext uri="{FF2B5EF4-FFF2-40B4-BE49-F238E27FC236}">
                <a16:creationId xmlns:a16="http://schemas.microsoft.com/office/drawing/2014/main" id="{674D15FC-EDB3-6A97-1942-33FE191C14F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CC8A165-30A5-6703-E930-9CD8A0E2363C}"/>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80248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1840BEB-09AE-9C07-2CFC-578F0256FDA4}"/>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3" name="Segnaposto piè di pagina 2">
            <a:extLst>
              <a:ext uri="{FF2B5EF4-FFF2-40B4-BE49-F238E27FC236}">
                <a16:creationId xmlns:a16="http://schemas.microsoft.com/office/drawing/2014/main" id="{8CB77F97-2D36-5EE4-674B-18E59C60A48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37B2911-B6B5-F878-FBE1-D33C40F183CF}"/>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3853318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3741C-3A8D-5D4A-4D4E-FC98140F3D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ADCA65-38E3-C1C5-9314-0BE69A527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B27DA41-DC06-9781-37B7-13AB2EAD7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9F16C9A-7A24-6881-C959-DC28A936A22A}"/>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6" name="Segnaposto piè di pagina 5">
            <a:extLst>
              <a:ext uri="{FF2B5EF4-FFF2-40B4-BE49-F238E27FC236}">
                <a16:creationId xmlns:a16="http://schemas.microsoft.com/office/drawing/2014/main" id="{506EFBD4-83BF-6684-F277-7578AAF9938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41D3594-279B-9135-7EBC-E677E3AF66C0}"/>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288554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F18DCF-0239-20D4-3F6E-AEE2405FFA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C900F63-B01B-6567-45F1-0087D880C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518E7FB-B3D9-6D10-FACE-94DC404B8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F4212F1-AAE7-7FDA-EC82-6D2A7BF94086}"/>
              </a:ext>
            </a:extLst>
          </p:cNvPr>
          <p:cNvSpPr>
            <a:spLocks noGrp="1"/>
          </p:cNvSpPr>
          <p:nvPr>
            <p:ph type="dt" sz="half" idx="10"/>
          </p:nvPr>
        </p:nvSpPr>
        <p:spPr/>
        <p:txBody>
          <a:bodyPr/>
          <a:lstStyle/>
          <a:p>
            <a:fld id="{4162ED4E-8BC0-4D11-A5C7-39002C316D74}" type="datetimeFigureOut">
              <a:rPr lang="it-IT" smtClean="0"/>
              <a:t>10/01/2023</a:t>
            </a:fld>
            <a:endParaRPr lang="it-IT"/>
          </a:p>
        </p:txBody>
      </p:sp>
      <p:sp>
        <p:nvSpPr>
          <p:cNvPr id="6" name="Segnaposto piè di pagina 5">
            <a:extLst>
              <a:ext uri="{FF2B5EF4-FFF2-40B4-BE49-F238E27FC236}">
                <a16:creationId xmlns:a16="http://schemas.microsoft.com/office/drawing/2014/main" id="{69789B94-7132-F7B8-D0DB-BFBDB22BBC5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E0B3F6E-2424-3630-C9B4-A6863076DD27}"/>
              </a:ext>
            </a:extLst>
          </p:cNvPr>
          <p:cNvSpPr>
            <a:spLocks noGrp="1"/>
          </p:cNvSpPr>
          <p:nvPr>
            <p:ph type="sldNum" sz="quarter" idx="12"/>
          </p:nvPr>
        </p:nvSpPr>
        <p:spPr/>
        <p:txBody>
          <a:bodyPr/>
          <a:lstStyle/>
          <a:p>
            <a:fld id="{EDA6FB6F-2AD8-4BD0-8A2C-0F89ADB074C9}" type="slidenum">
              <a:rPr lang="it-IT" smtClean="0"/>
              <a:t>‹N›</a:t>
            </a:fld>
            <a:endParaRPr lang="it-IT"/>
          </a:p>
        </p:txBody>
      </p:sp>
    </p:spTree>
    <p:extLst>
      <p:ext uri="{BB962C8B-B14F-4D97-AF65-F5344CB8AC3E}">
        <p14:creationId xmlns:p14="http://schemas.microsoft.com/office/powerpoint/2010/main" val="5922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A2B70B3-ABF9-6094-CBF0-56EA7FECA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57AC799-A14E-22D4-6164-AC9D4AE20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B76CA5C-F317-F6EA-9896-EA9A62AD1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2ED4E-8BC0-4D11-A5C7-39002C316D74}" type="datetimeFigureOut">
              <a:rPr lang="it-IT" smtClean="0"/>
              <a:t>10/01/2023</a:t>
            </a:fld>
            <a:endParaRPr lang="it-IT"/>
          </a:p>
        </p:txBody>
      </p:sp>
      <p:sp>
        <p:nvSpPr>
          <p:cNvPr id="5" name="Segnaposto piè di pagina 4">
            <a:extLst>
              <a:ext uri="{FF2B5EF4-FFF2-40B4-BE49-F238E27FC236}">
                <a16:creationId xmlns:a16="http://schemas.microsoft.com/office/drawing/2014/main" id="{2752C927-DAA5-ACDA-A68C-CCC400FD3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0CF403D-700C-3154-4614-0E81EB1E4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6FB6F-2AD8-4BD0-8A2C-0F89ADB074C9}" type="slidenum">
              <a:rPr lang="it-IT" smtClean="0"/>
              <a:t>‹N›</a:t>
            </a:fld>
            <a:endParaRPr lang="it-IT"/>
          </a:p>
        </p:txBody>
      </p:sp>
    </p:spTree>
    <p:extLst>
      <p:ext uri="{BB962C8B-B14F-4D97-AF65-F5344CB8AC3E}">
        <p14:creationId xmlns:p14="http://schemas.microsoft.com/office/powerpoint/2010/main" val="3047531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localhost:9100/metric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uptime.com/team/85374/heartbeats/101806"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6F256F-EA2A-4D40-1644-C8837C345BBB}"/>
              </a:ext>
            </a:extLst>
          </p:cNvPr>
          <p:cNvSpPr>
            <a:spLocks noGrp="1"/>
          </p:cNvSpPr>
          <p:nvPr>
            <p:ph type="ctrTitle"/>
          </p:nvPr>
        </p:nvSpPr>
        <p:spPr>
          <a:xfrm>
            <a:off x="1524000" y="-101758"/>
            <a:ext cx="9144000" cy="2387600"/>
          </a:xfrm>
        </p:spPr>
        <p:txBody>
          <a:bodyPr>
            <a:normAutofit/>
          </a:bodyPr>
          <a:lstStyle/>
          <a:p>
            <a:r>
              <a:rPr lang="en-US" sz="4400" b="1" i="0" u="none" strike="noStrike" baseline="0">
                <a:solidFill>
                  <a:schemeClr val="accent2">
                    <a:lumMod val="75000"/>
                  </a:schemeClr>
                </a:solidFill>
                <a:latin typeface="Calibri" charset="0"/>
                <a:ea typeface="Calibri" charset="0"/>
                <a:cs typeface="Calibri" charset="0"/>
              </a:rPr>
              <a:t>Milestone 6: Monitoring</a:t>
            </a:r>
            <a:br>
              <a:rPr lang="en-US" b="1" i="0" dirty="0">
                <a:effectLst/>
                <a:latin typeface="Calibri" charset="0"/>
                <a:ea typeface="Calibri" charset="0"/>
                <a:cs typeface="Calibri" charset="0"/>
              </a:rPr>
            </a:br>
            <a:endParaRPr lang="it-IT" dirty="0">
              <a:latin typeface="Calibri" charset="0"/>
              <a:ea typeface="Calibri" charset="0"/>
              <a:cs typeface="Calibri" charset="0"/>
            </a:endParaRPr>
          </a:p>
        </p:txBody>
      </p:sp>
      <p:sp>
        <p:nvSpPr>
          <p:cNvPr id="3" name="Sottotitolo 2">
            <a:extLst>
              <a:ext uri="{FF2B5EF4-FFF2-40B4-BE49-F238E27FC236}">
                <a16:creationId xmlns:a16="http://schemas.microsoft.com/office/drawing/2014/main" id="{6C752F3B-C461-1F68-35A6-D85D34D4DCBC}"/>
              </a:ext>
            </a:extLst>
          </p:cNvPr>
          <p:cNvSpPr>
            <a:spLocks noGrp="1"/>
          </p:cNvSpPr>
          <p:nvPr>
            <p:ph type="subTitle" idx="1"/>
          </p:nvPr>
        </p:nvSpPr>
        <p:spPr>
          <a:xfrm>
            <a:off x="1523999" y="1845273"/>
            <a:ext cx="9144000" cy="4708085"/>
          </a:xfrm>
        </p:spPr>
        <p:txBody>
          <a:bodyPr>
            <a:normAutofit/>
          </a:bodyPr>
          <a:lstStyle/>
          <a:p>
            <a:r>
              <a:rPr lang="en-US" i="0" dirty="0">
                <a:effectLst/>
                <a:latin typeface="Calibri" charset="0"/>
                <a:ea typeface="Calibri" charset="0"/>
                <a:cs typeface="Calibri" charset="0"/>
              </a:rPr>
              <a:t>Software Engineering</a:t>
            </a:r>
          </a:p>
          <a:p>
            <a:r>
              <a:rPr lang="en-US" i="0" dirty="0">
                <a:effectLst/>
                <a:latin typeface="Calibri" charset="0"/>
                <a:ea typeface="Calibri" charset="0"/>
                <a:cs typeface="Calibri" charset="0"/>
              </a:rPr>
              <a:t>for AI Enabled Systems</a:t>
            </a:r>
          </a:p>
          <a:p>
            <a:endParaRPr lang="en-US" dirty="0">
              <a:latin typeface="Calibri" charset="0"/>
              <a:ea typeface="Calibri" charset="0"/>
              <a:cs typeface="Calibri" charset="0"/>
            </a:endParaRPr>
          </a:p>
          <a:p>
            <a:endParaRPr lang="en-US" i="0" dirty="0">
              <a:effectLst/>
              <a:latin typeface="Calibri" charset="0"/>
              <a:ea typeface="Calibri" charset="0"/>
              <a:cs typeface="Calibri" charset="0"/>
            </a:endParaRPr>
          </a:p>
          <a:p>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i="0" dirty="0">
              <a:effectLst/>
              <a:latin typeface="Calibri" charset="0"/>
              <a:ea typeface="Calibri" charset="0"/>
              <a:cs typeface="Calibri" charset="0"/>
            </a:endParaRPr>
          </a:p>
          <a:p>
            <a:r>
              <a:rPr lang="it-IT" dirty="0">
                <a:solidFill>
                  <a:srgbClr val="212121"/>
                </a:solidFill>
                <a:latin typeface="Calibri" charset="0"/>
                <a:ea typeface="Calibri" charset="0"/>
                <a:cs typeface="Calibri" charset="0"/>
              </a:rPr>
              <a:t>Students: Basile Andrea, Iacovazzi Antonio Raffaele, Lorusso Roberto</a:t>
            </a:r>
            <a:endParaRPr lang="it-IT" dirty="0">
              <a:latin typeface="Calibri" charset="0"/>
              <a:ea typeface="Calibri" charset="0"/>
              <a:cs typeface="Calibri" charset="0"/>
            </a:endParaRPr>
          </a:p>
        </p:txBody>
      </p:sp>
      <p:pic>
        <p:nvPicPr>
          <p:cNvPr id="4" name="Immagine 3">
            <a:extLst>
              <a:ext uri="{FF2B5EF4-FFF2-40B4-BE49-F238E27FC236}">
                <a16:creationId xmlns:a16="http://schemas.microsoft.com/office/drawing/2014/main" id="{1C269B45-8879-2518-C015-641305E9F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23" y="2886242"/>
            <a:ext cx="2368751" cy="2387601"/>
          </a:xfrm>
          <a:prstGeom prst="rect">
            <a:avLst/>
          </a:prstGeom>
        </p:spPr>
      </p:pic>
    </p:spTree>
    <p:extLst>
      <p:ext uri="{BB962C8B-B14F-4D97-AF65-F5344CB8AC3E}">
        <p14:creationId xmlns:p14="http://schemas.microsoft.com/office/powerpoint/2010/main" val="351019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1314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29648" y="833407"/>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4981938" y="1606427"/>
            <a:ext cx="3219953" cy="461665"/>
          </a:xfrm>
          <a:prstGeom prst="rect">
            <a:avLst/>
          </a:prstGeom>
          <a:solidFill>
            <a:schemeClr val="tx1">
              <a:lumMod val="85000"/>
              <a:lumOff val="15000"/>
            </a:schemeClr>
          </a:solidFill>
        </p:spPr>
        <p:txBody>
          <a:bodyPr wrap="square" rtlCol="0">
            <a:spAutoFit/>
          </a:bodyPr>
          <a:lstStyle/>
          <a:p>
            <a:r>
              <a:rPr lang="it-IT" sz="2400" b="0" i="0" u="none" strike="noStrike">
                <a:solidFill>
                  <a:srgbClr val="CCCCDC"/>
                </a:solidFill>
                <a:effectLst/>
                <a:latin typeface="Calibri" charset="0"/>
                <a:ea typeface="Calibri" charset="0"/>
                <a:cs typeface="Calibri" charset="0"/>
              </a:rPr>
              <a:t>counter_feedback_total</a:t>
            </a:r>
            <a:endParaRPr lang="it-IT" sz="2400" b="0" i="0" u="none" strike="noStrike">
              <a:solidFill>
                <a:srgbClr val="DCDCDC"/>
              </a:solidFill>
              <a:effectLst/>
              <a:latin typeface="Calibri" charset="0"/>
              <a:ea typeface="Calibri" charset="0"/>
              <a:cs typeface="Calibri" charset="0"/>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775" y="2400542"/>
            <a:ext cx="8686800" cy="2870200"/>
          </a:xfrm>
          <a:prstGeom prst="rect">
            <a:avLst/>
          </a:prstGeom>
        </p:spPr>
      </p:pic>
    </p:spTree>
    <p:extLst>
      <p:ext uri="{BB962C8B-B14F-4D97-AF65-F5344CB8AC3E}">
        <p14:creationId xmlns:p14="http://schemas.microsoft.com/office/powerpoint/2010/main" val="1152174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1314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29648" y="833407"/>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4940374" y="1592573"/>
            <a:ext cx="2457953" cy="461665"/>
          </a:xfrm>
          <a:prstGeom prst="rect">
            <a:avLst/>
          </a:prstGeom>
          <a:solidFill>
            <a:schemeClr val="tx1">
              <a:lumMod val="85000"/>
              <a:lumOff val="15000"/>
            </a:schemeClr>
          </a:solidFill>
        </p:spPr>
        <p:txBody>
          <a:bodyPr wrap="square" rtlCol="0">
            <a:spAutoFit/>
          </a:bodyPr>
          <a:lstStyle/>
          <a:p>
            <a:r>
              <a:rPr lang="it-IT" sz="2400" b="0" i="0" u="none" strike="noStrike">
                <a:solidFill>
                  <a:srgbClr val="CCCCDC"/>
                </a:solidFill>
                <a:effectLst/>
                <a:latin typeface="Calibri" charset="0"/>
                <a:ea typeface="Calibri" charset="0"/>
                <a:cs typeface="Calibri" charset="0"/>
              </a:rPr>
              <a:t>img_size_bucket</a:t>
            </a:r>
            <a:endParaRPr lang="it-IT" sz="2400" b="0" i="0" u="none" strike="noStrike">
              <a:solidFill>
                <a:srgbClr val="DCDCDC"/>
              </a:solidFill>
              <a:effectLst/>
              <a:latin typeface="Calibri" charset="0"/>
              <a:ea typeface="Calibri" charset="0"/>
              <a:cs typeface="Calibri" charset="0"/>
            </a:endParaRP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9136"/>
            <a:ext cx="12192000" cy="1937626"/>
          </a:xfrm>
          <a:prstGeom prst="rect">
            <a:avLst/>
          </a:prstGeom>
        </p:spPr>
      </p:pic>
    </p:spTree>
    <p:extLst>
      <p:ext uri="{BB962C8B-B14F-4D97-AF65-F5344CB8AC3E}">
        <p14:creationId xmlns:p14="http://schemas.microsoft.com/office/powerpoint/2010/main" val="88471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1314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5639066" y="889256"/>
            <a:ext cx="1952956" cy="646331"/>
          </a:xfrm>
          <a:prstGeom prst="rect">
            <a:avLst/>
          </a:prstGeom>
        </p:spPr>
        <p:txBody>
          <a:bodyPr wrap="square">
            <a:spAutoFit/>
          </a:bodyPr>
          <a:lstStyle/>
          <a:p>
            <a:r>
              <a:rPr lang="it-IT" b="1" dirty="0">
                <a:solidFill>
                  <a:schemeClr val="accent2">
                    <a:lumMod val="75000"/>
                  </a:schemeClr>
                </a:solidFill>
                <a:latin typeface="Helvetica Neue" charset="0"/>
                <a:ea typeface="Helvetica Neue" charset="0"/>
                <a:cs typeface="Helvetica Neue" charset="0"/>
              </a:rPr>
              <a:t>API Usage</a:t>
            </a:r>
          </a:p>
          <a:p>
            <a:endParaRPr lang="it-IT" b="1" dirty="0">
              <a:solidFill>
                <a:schemeClr val="accent2">
                  <a:lumMod val="75000"/>
                </a:schemeClr>
              </a:solidFill>
              <a:latin typeface="Helvetica Neue" charset="0"/>
              <a:ea typeface="Helvetica Neue" charset="0"/>
              <a:cs typeface="Helvetica Neue" charset="0"/>
            </a:endParaRP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027" y="1265572"/>
            <a:ext cx="10093033" cy="5356555"/>
          </a:xfrm>
          <a:prstGeom prst="rect">
            <a:avLst/>
          </a:prstGeom>
        </p:spPr>
      </p:pic>
    </p:spTree>
    <p:extLst>
      <p:ext uri="{BB962C8B-B14F-4D97-AF65-F5344CB8AC3E}">
        <p14:creationId xmlns:p14="http://schemas.microsoft.com/office/powerpoint/2010/main" val="55654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886459" y="0"/>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Prometheus Metrics</a:t>
            </a:r>
            <a:endParaRPr lang="it-IT" b="1" dirty="0">
              <a:solidFill>
                <a:schemeClr val="accent2">
                  <a:lumMod val="75000"/>
                </a:schemeClr>
              </a:solidFill>
              <a:latin typeface="Calibri" charset="0"/>
              <a:ea typeface="Calibri" charset="0"/>
              <a:cs typeface="Calibri" charset="0"/>
            </a:endParaRPr>
          </a:p>
        </p:txBody>
      </p:sp>
      <p:sp>
        <p:nvSpPr>
          <p:cNvPr id="9" name="Segnaposto contenuto 2">
            <a:extLst>
              <a:ext uri="{FF2B5EF4-FFF2-40B4-BE49-F238E27FC236}">
                <a16:creationId xmlns:a16="http://schemas.microsoft.com/office/drawing/2014/main" id="{8DF74287-8199-C54D-5B1C-6FF6A0E99B42}"/>
              </a:ext>
            </a:extLst>
          </p:cNvPr>
          <p:cNvSpPr>
            <a:spLocks noGrp="1"/>
          </p:cNvSpPr>
          <p:nvPr>
            <p:ph idx="1"/>
          </p:nvPr>
        </p:nvSpPr>
        <p:spPr>
          <a:xfrm>
            <a:off x="610319" y="1012427"/>
            <a:ext cx="10741325" cy="4833145"/>
          </a:xfrm>
        </p:spPr>
        <p:txBody>
          <a:bodyPr>
            <a:normAutofit/>
          </a:bodyPr>
          <a:lstStyle/>
          <a:p>
            <a:pPr marL="0" indent="0">
              <a:buNone/>
            </a:pPr>
            <a:r>
              <a:rPr lang="en-US" sz="2400"/>
              <a:t>In order to monitor our system we decided to use:</a:t>
            </a:r>
          </a:p>
          <a:p>
            <a:pPr marL="0" indent="0">
              <a:buNone/>
            </a:pPr>
            <a:r>
              <a:rPr lang="it-IT" sz="2400" b="0">
                <a:solidFill>
                  <a:srgbClr val="4EC9B0"/>
                </a:solidFill>
                <a:effectLst/>
                <a:latin typeface="Consolas" panose="020B0609020204030204" pitchFamily="49" charset="0"/>
              </a:rPr>
              <a:t>prometheus_fastapi_instrumentator</a:t>
            </a:r>
          </a:p>
          <a:p>
            <a:pPr marL="0" indent="0">
              <a:buNone/>
            </a:pPr>
            <a:r>
              <a:rPr lang="en-US" sz="2000" b="0" i="0">
                <a:effectLst/>
                <a:latin typeface="Calibri" charset="0"/>
                <a:ea typeface="Calibri" charset="0"/>
                <a:cs typeface="Calibri" charset="0"/>
              </a:rPr>
              <a:t>A configurable and modular Prometheus Instrumentator for your FastAPI</a:t>
            </a:r>
            <a:r>
              <a:rPr lang="en-US" sz="2400" b="0" i="0">
                <a:effectLst/>
                <a:latin typeface="Calibri" charset="0"/>
                <a:ea typeface="Calibri" charset="0"/>
                <a:cs typeface="Calibri" charset="0"/>
              </a:rPr>
              <a:t>.</a:t>
            </a:r>
          </a:p>
          <a:p>
            <a:pPr marL="0" indent="0">
              <a:buNone/>
            </a:pPr>
            <a:endParaRPr lang="it-IT" sz="2400" b="0">
              <a:effectLst/>
              <a:latin typeface="Roboto" panose="02000000000000000000" pitchFamily="2" charset="0"/>
              <a:ea typeface="Roboto" panose="02000000000000000000" pitchFamily="2" charset="0"/>
            </a:endParaRPr>
          </a:p>
          <a:p>
            <a:pPr marL="0" indent="0">
              <a:buNone/>
            </a:pPr>
            <a:endParaRPr lang="en-US" dirty="0"/>
          </a:p>
        </p:txBody>
      </p:sp>
      <p:sp>
        <p:nvSpPr>
          <p:cNvPr id="3" name="Rectangle 1">
            <a:extLst>
              <a:ext uri="{FF2B5EF4-FFF2-40B4-BE49-F238E27FC236}">
                <a16:creationId xmlns:a16="http://schemas.microsoft.com/office/drawing/2014/main" id="{D0B8A63D-66FB-78CA-5452-631EA1C95E61}"/>
              </a:ext>
            </a:extLst>
          </p:cNvPr>
          <p:cNvSpPr>
            <a:spLocks noChangeArrowheads="1"/>
          </p:cNvSpPr>
          <p:nvPr/>
        </p:nvSpPr>
        <p:spPr bwMode="auto">
          <a:xfrm>
            <a:off x="610319" y="2459503"/>
            <a:ext cx="9545114" cy="1938992"/>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i="0" u="none" strike="noStrike" cap="none" normalizeH="0" baseline="0">
                <a:ln>
                  <a:noFill/>
                </a:ln>
                <a:effectLst/>
                <a:latin typeface="Calibri" charset="0"/>
                <a:ea typeface="Calibri" charset="0"/>
                <a:cs typeface="Calibri" charset="0"/>
              </a:rPr>
              <a:t>With this, your FastAPI is instrumented and metrics are ready to be scraped.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i="0" u="none" strike="noStrike" cap="none" normalizeH="0" baseline="0">
                <a:ln>
                  <a:noFill/>
                </a:ln>
                <a:effectLst/>
                <a:latin typeface="Calibri" charset="0"/>
                <a:ea typeface="Calibri" charset="0"/>
                <a:cs typeface="Calibri" charset="0"/>
              </a:rPr>
              <a:t>The defaults give you: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i="0" u="none" strike="noStrike" cap="none" normalizeH="0" baseline="0">
                <a:ln>
                  <a:noFill/>
                </a:ln>
                <a:effectLst/>
                <a:latin typeface="Calibri" charset="0"/>
                <a:ea typeface="Calibri" charset="0"/>
                <a:cs typeface="Calibri" charset="0"/>
              </a:rPr>
              <a:t> </a:t>
            </a:r>
            <a:r>
              <a:rPr kumimoji="0" lang="it-IT" altLang="it-IT" sz="2000" i="0" u="none" strike="noStrike" cap="none" normalizeH="0" baseline="0">
                <a:ln>
                  <a:noFill/>
                </a:ln>
                <a:effectLst/>
                <a:latin typeface="Calibri" charset="0"/>
                <a:ea typeface="Calibri" charset="0"/>
                <a:cs typeface="Calibri" charset="0"/>
              </a:rPr>
              <a:t>Counter </a:t>
            </a:r>
            <a:r>
              <a:rPr kumimoji="0" lang="it-IT" altLang="it-IT" sz="2000" b="1" i="0" u="none" strike="noStrike" cap="none" normalizeH="0" baseline="0">
                <a:ln>
                  <a:noFill/>
                </a:ln>
                <a:effectLst/>
                <a:latin typeface="Calibri" charset="0"/>
                <a:ea typeface="Calibri" charset="0"/>
                <a:cs typeface="Calibri" charset="0"/>
              </a:rPr>
              <a:t>http_requests_total </a:t>
            </a:r>
            <a:endParaRPr kumimoji="0" lang="it-IT" altLang="it-IT" sz="2000" i="0" u="none" strike="noStrike" cap="none" normalizeH="0" baseline="0">
              <a:ln>
                <a:noFill/>
              </a:ln>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it-IT" altLang="it-IT" sz="2000">
                <a:latin typeface="Calibri" charset="0"/>
                <a:ea typeface="Calibri" charset="0"/>
                <a:cs typeface="Calibri" charset="0"/>
              </a:rPr>
              <a:t> Counter </a:t>
            </a:r>
            <a:r>
              <a:rPr lang="it-IT" altLang="it-IT" sz="2000" b="1">
                <a:latin typeface="Calibri" charset="0"/>
                <a:ea typeface="Calibri" charset="0"/>
                <a:cs typeface="Calibri" charset="0"/>
              </a:rPr>
              <a:t>process_cpu_second_total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2000" b="1" i="0" u="none" strike="noStrike" cap="none" normalizeH="0">
                <a:ln>
                  <a:noFill/>
                </a:ln>
                <a:effectLst/>
                <a:latin typeface="Calibri" charset="0"/>
                <a:ea typeface="Calibri" charset="0"/>
                <a:cs typeface="Calibri" charset="0"/>
              </a:rPr>
              <a:t> </a:t>
            </a:r>
            <a:r>
              <a:rPr kumimoji="0" lang="it-IT" altLang="it-IT" sz="2000" i="0" u="none" strike="noStrike" cap="none" normalizeH="0">
                <a:ln>
                  <a:noFill/>
                </a:ln>
                <a:effectLst/>
                <a:latin typeface="Calibri" charset="0"/>
                <a:ea typeface="Calibri" charset="0"/>
                <a:cs typeface="Calibri" charset="0"/>
              </a:rPr>
              <a:t>Counter </a:t>
            </a:r>
            <a:r>
              <a:rPr kumimoji="0" lang="it-IT" altLang="it-IT" sz="2000" b="1" i="0" u="none" strike="noStrike" cap="none" normalizeH="0">
                <a:ln>
                  <a:noFill/>
                </a:ln>
                <a:effectLst/>
                <a:latin typeface="Calibri" charset="0"/>
                <a:ea typeface="Calibri" charset="0"/>
                <a:cs typeface="Calibri" charset="0"/>
              </a:rPr>
              <a:t>process_virtual_memory_bytes</a:t>
            </a:r>
            <a:endParaRPr kumimoji="0" lang="it-IT" altLang="it-IT" sz="2000" i="0" u="none" strike="noStrike" cap="none" normalizeH="0" baseline="0">
              <a:ln>
                <a:noFill/>
              </a:ln>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 name="CasellaDiTesto 4">
            <a:extLst>
              <a:ext uri="{FF2B5EF4-FFF2-40B4-BE49-F238E27FC236}">
                <a16:creationId xmlns:a16="http://schemas.microsoft.com/office/drawing/2014/main" id="{E811C739-0698-972D-5E2A-D41A4C87AA25}"/>
              </a:ext>
            </a:extLst>
          </p:cNvPr>
          <p:cNvSpPr txBox="1"/>
          <p:nvPr/>
        </p:nvSpPr>
        <p:spPr>
          <a:xfrm>
            <a:off x="610319" y="4398495"/>
            <a:ext cx="9785101" cy="2123658"/>
          </a:xfrm>
          <a:prstGeom prst="rect">
            <a:avLst/>
          </a:prstGeom>
          <a:solidFill>
            <a:schemeClr val="tx1">
              <a:lumMod val="85000"/>
              <a:lumOff val="15000"/>
            </a:schemeClr>
          </a:solidFill>
        </p:spPr>
        <p:txBody>
          <a:bodyPr wrap="square">
            <a:spAutoFit/>
          </a:bodyPr>
          <a:lstStyle/>
          <a:p>
            <a:r>
              <a:rPr lang="en-US" sz="2200" b="0">
                <a:solidFill>
                  <a:srgbClr val="C586C0"/>
                </a:solidFill>
                <a:effectLst/>
                <a:latin typeface="Consolas" panose="020B0609020204030204" pitchFamily="49" charset="0"/>
              </a:rPr>
              <a:t>from</a:t>
            </a:r>
            <a:r>
              <a:rPr lang="en-US" sz="2200" b="0">
                <a:solidFill>
                  <a:srgbClr val="D4D4D4"/>
                </a:solidFill>
                <a:effectLst/>
                <a:latin typeface="Consolas" panose="020B0609020204030204" pitchFamily="49" charset="0"/>
              </a:rPr>
              <a:t> </a:t>
            </a:r>
            <a:r>
              <a:rPr lang="en-US" sz="2200" b="0">
                <a:solidFill>
                  <a:srgbClr val="4EC9B0"/>
                </a:solidFill>
                <a:effectLst/>
                <a:latin typeface="Consolas" panose="020B0609020204030204" pitchFamily="49" charset="0"/>
              </a:rPr>
              <a:t>prometheus_fastapi_instrumentator</a:t>
            </a:r>
            <a:r>
              <a:rPr lang="en-US" sz="2200" b="0">
                <a:solidFill>
                  <a:srgbClr val="D4D4D4"/>
                </a:solidFill>
                <a:effectLst/>
                <a:latin typeface="Consolas" panose="020B0609020204030204" pitchFamily="49" charset="0"/>
              </a:rPr>
              <a:t> </a:t>
            </a:r>
            <a:r>
              <a:rPr lang="en-US" sz="2200" b="0">
                <a:solidFill>
                  <a:srgbClr val="C586C0"/>
                </a:solidFill>
                <a:effectLst/>
                <a:latin typeface="Consolas" panose="020B0609020204030204" pitchFamily="49" charset="0"/>
              </a:rPr>
              <a:t>import</a:t>
            </a:r>
            <a:r>
              <a:rPr lang="en-US" sz="2200" b="0">
                <a:solidFill>
                  <a:srgbClr val="D4D4D4"/>
                </a:solidFill>
                <a:effectLst/>
                <a:latin typeface="Consolas" panose="020B0609020204030204" pitchFamily="49" charset="0"/>
              </a:rPr>
              <a:t> </a:t>
            </a:r>
            <a:r>
              <a:rPr lang="en-US" sz="2200" b="0">
                <a:solidFill>
                  <a:srgbClr val="9CDCFE"/>
                </a:solidFill>
                <a:effectLst/>
                <a:latin typeface="Consolas" panose="020B0609020204030204" pitchFamily="49" charset="0"/>
              </a:rPr>
              <a:t>Instrumentator</a:t>
            </a:r>
            <a:br>
              <a:rPr lang="en-US" sz="2200" b="0">
                <a:solidFill>
                  <a:srgbClr val="D4D4D4"/>
                </a:solidFill>
                <a:effectLst/>
                <a:latin typeface="Consolas" panose="020B0609020204030204" pitchFamily="49" charset="0"/>
              </a:rPr>
            </a:br>
            <a:r>
              <a:rPr lang="en-US" sz="2200" b="0">
                <a:solidFill>
                  <a:srgbClr val="C586C0"/>
                </a:solidFill>
                <a:effectLst/>
                <a:latin typeface="Consolas" panose="020B0609020204030204" pitchFamily="49" charset="0"/>
              </a:rPr>
              <a:t>from</a:t>
            </a:r>
            <a:r>
              <a:rPr lang="en-US" sz="2200" b="0">
                <a:solidFill>
                  <a:srgbClr val="D4D4D4"/>
                </a:solidFill>
                <a:effectLst/>
                <a:latin typeface="Consolas" panose="020B0609020204030204" pitchFamily="49" charset="0"/>
              </a:rPr>
              <a:t> </a:t>
            </a:r>
            <a:r>
              <a:rPr lang="en-US" sz="2200" b="0">
                <a:solidFill>
                  <a:srgbClr val="4EC9B0"/>
                </a:solidFill>
                <a:effectLst/>
                <a:latin typeface="Consolas" panose="020B0609020204030204" pitchFamily="49" charset="0"/>
              </a:rPr>
              <a:t>prometheus_client</a:t>
            </a:r>
            <a:r>
              <a:rPr lang="en-US" sz="2200" b="0">
                <a:solidFill>
                  <a:srgbClr val="D4D4D4"/>
                </a:solidFill>
                <a:effectLst/>
                <a:latin typeface="Consolas" panose="020B0609020204030204" pitchFamily="49" charset="0"/>
              </a:rPr>
              <a:t> </a:t>
            </a:r>
            <a:r>
              <a:rPr lang="en-US" sz="2200" b="0">
                <a:solidFill>
                  <a:srgbClr val="C586C0"/>
                </a:solidFill>
                <a:effectLst/>
                <a:latin typeface="Consolas" panose="020B0609020204030204" pitchFamily="49" charset="0"/>
              </a:rPr>
              <a:t>import</a:t>
            </a:r>
            <a:r>
              <a:rPr lang="en-US" sz="2200" b="0">
                <a:solidFill>
                  <a:srgbClr val="D4D4D4"/>
                </a:solidFill>
                <a:effectLst/>
                <a:latin typeface="Consolas" panose="020B0609020204030204" pitchFamily="49" charset="0"/>
              </a:rPr>
              <a:t> (</a:t>
            </a:r>
          </a:p>
          <a:p>
            <a:r>
              <a:rPr lang="en-US" sz="2200" b="0">
                <a:solidFill>
                  <a:srgbClr val="D4D4D4"/>
                </a:solidFill>
                <a:effectLst/>
                <a:latin typeface="Consolas" panose="020B0609020204030204" pitchFamily="49" charset="0"/>
              </a:rPr>
              <a:t>    </a:t>
            </a:r>
            <a:r>
              <a:rPr lang="en-US" sz="2200" b="0">
                <a:solidFill>
                  <a:srgbClr val="4EC9B0"/>
                </a:solidFill>
                <a:effectLst/>
                <a:latin typeface="Consolas" panose="020B0609020204030204" pitchFamily="49" charset="0"/>
              </a:rPr>
              <a:t>Counter</a:t>
            </a:r>
            <a:r>
              <a:rPr lang="en-US" sz="2200" b="0">
                <a:solidFill>
                  <a:srgbClr val="D4D4D4"/>
                </a:solidFill>
                <a:effectLst/>
                <a:latin typeface="Consolas" panose="020B0609020204030204" pitchFamily="49" charset="0"/>
              </a:rPr>
              <a:t>,</a:t>
            </a:r>
          </a:p>
          <a:p>
            <a:r>
              <a:rPr lang="en-US" sz="2200" b="0">
                <a:solidFill>
                  <a:srgbClr val="D4D4D4"/>
                </a:solidFill>
                <a:effectLst/>
                <a:latin typeface="Consolas" panose="020B0609020204030204" pitchFamily="49" charset="0"/>
              </a:rPr>
              <a:t>    </a:t>
            </a:r>
            <a:r>
              <a:rPr lang="en-US" sz="2200" b="0">
                <a:solidFill>
                  <a:srgbClr val="4EC9B0"/>
                </a:solidFill>
                <a:effectLst/>
                <a:latin typeface="Consolas" panose="020B0609020204030204" pitchFamily="49" charset="0"/>
              </a:rPr>
              <a:t>Gauge</a:t>
            </a:r>
            <a:r>
              <a:rPr lang="en-US" sz="2200" b="0">
                <a:solidFill>
                  <a:srgbClr val="D4D4D4"/>
                </a:solidFill>
                <a:effectLst/>
                <a:latin typeface="Consolas" panose="020B0609020204030204" pitchFamily="49" charset="0"/>
              </a:rPr>
              <a:t>,</a:t>
            </a:r>
          </a:p>
          <a:p>
            <a:r>
              <a:rPr lang="en-US" sz="2200" b="0">
                <a:solidFill>
                  <a:srgbClr val="D4D4D4"/>
                </a:solidFill>
                <a:effectLst/>
                <a:latin typeface="Consolas" panose="020B0609020204030204" pitchFamily="49" charset="0"/>
              </a:rPr>
              <a:t>    </a:t>
            </a:r>
            <a:r>
              <a:rPr lang="en-US" sz="2200" b="0">
                <a:solidFill>
                  <a:srgbClr val="4EC9B0"/>
                </a:solidFill>
                <a:effectLst/>
                <a:latin typeface="Consolas" panose="020B0609020204030204" pitchFamily="49" charset="0"/>
              </a:rPr>
              <a:t>Histogram</a:t>
            </a:r>
            <a:r>
              <a:rPr lang="en-US" sz="2200" b="0">
                <a:solidFill>
                  <a:srgbClr val="D4D4D4"/>
                </a:solidFill>
                <a:effectLst/>
                <a:latin typeface="Consolas" panose="020B0609020204030204" pitchFamily="49" charset="0"/>
              </a:rPr>
              <a:t>,</a:t>
            </a:r>
          </a:p>
          <a:p>
            <a:r>
              <a:rPr lang="en-US" sz="2200" b="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0962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886458" y="-122824"/>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Prometheus Metrics</a:t>
            </a:r>
            <a:endParaRPr lang="it-IT" b="1" dirty="0">
              <a:solidFill>
                <a:schemeClr val="accent2">
                  <a:lumMod val="75000"/>
                </a:schemeClr>
              </a:solidFill>
              <a:latin typeface="Calibri" charset="0"/>
              <a:ea typeface="Calibri" charset="0"/>
              <a:cs typeface="Calibri" charset="0"/>
            </a:endParaRPr>
          </a:p>
        </p:txBody>
      </p:sp>
      <p:sp>
        <p:nvSpPr>
          <p:cNvPr id="5" name="Rettangolo 4"/>
          <p:cNvSpPr/>
          <p:nvPr/>
        </p:nvSpPr>
        <p:spPr>
          <a:xfrm>
            <a:off x="4940487" y="833407"/>
            <a:ext cx="1898277"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Pulling strategy</a:t>
            </a:r>
          </a:p>
        </p:txBody>
      </p:sp>
      <p:sp>
        <p:nvSpPr>
          <p:cNvPr id="7" name="CasellaDiTesto 6"/>
          <p:cNvSpPr txBox="1"/>
          <p:nvPr/>
        </p:nvSpPr>
        <p:spPr>
          <a:xfrm>
            <a:off x="886458" y="1271225"/>
            <a:ext cx="10940686" cy="461665"/>
          </a:xfrm>
          <a:prstGeom prst="rect">
            <a:avLst/>
          </a:prstGeom>
          <a:noFill/>
        </p:spPr>
        <p:txBody>
          <a:bodyPr wrap="square" rtlCol="0">
            <a:spAutoFit/>
          </a:bodyPr>
          <a:lstStyle/>
          <a:p>
            <a:r>
              <a:rPr lang="en-GB" sz="2400"/>
              <a:t>The metrics are made available at </a:t>
            </a:r>
            <a:r>
              <a:rPr lang="en-GB" sz="2400">
                <a:solidFill>
                  <a:srgbClr val="00B0F0"/>
                </a:solidFill>
                <a:hlinkClick r:id="rId2"/>
              </a:rPr>
              <a:t>/metrics</a:t>
            </a:r>
            <a:r>
              <a:rPr lang="en-GB" sz="2400">
                <a:solidFill>
                  <a:srgbClr val="00B0F0"/>
                </a:solidFill>
              </a:rPr>
              <a:t> </a:t>
            </a:r>
            <a:r>
              <a:rPr lang="en-GB" sz="2400"/>
              <a:t>endpoint</a:t>
            </a:r>
            <a:r>
              <a:rPr lang="en-GB" sz="2400">
                <a:solidFill>
                  <a:srgbClr val="00B0F0"/>
                </a:solidFill>
              </a:rPr>
              <a:t> </a:t>
            </a:r>
            <a:r>
              <a:rPr lang="en-GB" sz="2400"/>
              <a:t>using the </a:t>
            </a:r>
            <a:r>
              <a:rPr lang="en-GB" sz="2400" b="1"/>
              <a:t>Pull </a:t>
            </a:r>
            <a:r>
              <a:rPr lang="en-GB" sz="2400"/>
              <a:t>strategy </a:t>
            </a:r>
          </a:p>
        </p:txBody>
      </p:sp>
      <p:sp>
        <p:nvSpPr>
          <p:cNvPr id="11" name="CasellaDiTesto 10"/>
          <p:cNvSpPr txBox="1"/>
          <p:nvPr/>
        </p:nvSpPr>
        <p:spPr>
          <a:xfrm>
            <a:off x="1921428" y="1914501"/>
            <a:ext cx="8349137" cy="1107996"/>
          </a:xfrm>
          <a:prstGeom prst="rect">
            <a:avLst/>
          </a:prstGeom>
          <a:solidFill>
            <a:schemeClr val="tx1">
              <a:lumMod val="85000"/>
              <a:lumOff val="15000"/>
            </a:schemeClr>
          </a:solidFill>
        </p:spPr>
        <p:txBody>
          <a:bodyPr wrap="square" rtlCol="0">
            <a:spAutoFit/>
          </a:bodyPr>
          <a:lstStyle/>
          <a:p>
            <a:r>
              <a:rPr lang="it-IT" sz="2200" b="0">
                <a:solidFill>
                  <a:srgbClr val="D4D4D4"/>
                </a:solidFill>
                <a:effectLst/>
                <a:latin typeface="Menlo" charset="0"/>
              </a:rPr>
              <a:t>@app.on_event(</a:t>
            </a:r>
            <a:r>
              <a:rPr lang="it-IT" sz="2200" b="0">
                <a:solidFill>
                  <a:srgbClr val="CE9178"/>
                </a:solidFill>
                <a:effectLst/>
                <a:latin typeface="Menlo" charset="0"/>
              </a:rPr>
              <a:t>"startup"</a:t>
            </a:r>
            <a:r>
              <a:rPr lang="it-IT" sz="2200" b="0">
                <a:solidFill>
                  <a:srgbClr val="D4D4D4"/>
                </a:solidFill>
                <a:effectLst/>
                <a:latin typeface="Menlo" charset="0"/>
              </a:rPr>
              <a:t>)</a:t>
            </a:r>
          </a:p>
          <a:p>
            <a:r>
              <a:rPr lang="it-IT" sz="2200" b="0">
                <a:solidFill>
                  <a:srgbClr val="569CD6"/>
                </a:solidFill>
                <a:effectLst/>
                <a:latin typeface="Menlo" charset="0"/>
              </a:rPr>
              <a:t>async</a:t>
            </a:r>
            <a:r>
              <a:rPr lang="it-IT" sz="2200" b="0">
                <a:solidFill>
                  <a:srgbClr val="D4D4D4"/>
                </a:solidFill>
                <a:effectLst/>
                <a:latin typeface="Menlo" charset="0"/>
              </a:rPr>
              <a:t> </a:t>
            </a:r>
            <a:r>
              <a:rPr lang="it-IT" sz="2200" b="0">
                <a:solidFill>
                  <a:srgbClr val="569CD6"/>
                </a:solidFill>
                <a:effectLst/>
                <a:latin typeface="Menlo" charset="0"/>
              </a:rPr>
              <a:t>def</a:t>
            </a:r>
            <a:r>
              <a:rPr lang="it-IT" sz="2200" b="0">
                <a:solidFill>
                  <a:srgbClr val="D4D4D4"/>
                </a:solidFill>
                <a:effectLst/>
                <a:latin typeface="Menlo" charset="0"/>
              </a:rPr>
              <a:t> startup():</a:t>
            </a:r>
          </a:p>
          <a:p>
            <a:r>
              <a:rPr lang="it-IT" sz="2200" b="0">
                <a:solidFill>
                  <a:srgbClr val="D4D4D4"/>
                </a:solidFill>
                <a:effectLst/>
                <a:latin typeface="Menlo" charset="0"/>
              </a:rPr>
              <a:t>Instrumentator().instrument(app).expose(app)</a:t>
            </a:r>
          </a:p>
        </p:txBody>
      </p:sp>
      <p:pic>
        <p:nvPicPr>
          <p:cNvPr id="12" name="Immagine 11"/>
          <p:cNvPicPr>
            <a:picLocks noChangeAspect="1"/>
          </p:cNvPicPr>
          <p:nvPr/>
        </p:nvPicPr>
        <p:blipFill>
          <a:blip r:embed="rId3"/>
          <a:stretch>
            <a:fillRect/>
          </a:stretch>
        </p:blipFill>
        <p:spPr>
          <a:xfrm>
            <a:off x="3583077" y="4568875"/>
            <a:ext cx="4613096" cy="2021113"/>
          </a:xfrm>
          <a:prstGeom prst="rect">
            <a:avLst/>
          </a:prstGeom>
        </p:spPr>
      </p:pic>
      <p:sp>
        <p:nvSpPr>
          <p:cNvPr id="20" name="Arco 19"/>
          <p:cNvSpPr/>
          <p:nvPr/>
        </p:nvSpPr>
        <p:spPr>
          <a:xfrm>
            <a:off x="2626976" y="3371601"/>
            <a:ext cx="6608618" cy="1703189"/>
          </a:xfrm>
          <a:prstGeom prst="arc">
            <a:avLst>
              <a:gd name="adj1" fmla="val 9662816"/>
              <a:gd name="adj2" fmla="val 732526"/>
            </a:avLst>
          </a:prstGeom>
          <a:ln w="63500">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1" name="CasellaDiTesto 20"/>
          <p:cNvSpPr txBox="1"/>
          <p:nvPr/>
        </p:nvSpPr>
        <p:spPr>
          <a:xfrm>
            <a:off x="4352201" y="3600906"/>
            <a:ext cx="3140090" cy="400110"/>
          </a:xfrm>
          <a:prstGeom prst="rect">
            <a:avLst/>
          </a:prstGeom>
          <a:noFill/>
        </p:spPr>
        <p:txBody>
          <a:bodyPr wrap="none" rtlCol="0">
            <a:spAutoFit/>
          </a:bodyPr>
          <a:lstStyle/>
          <a:p>
            <a:r>
              <a:rPr lang="en-GB" sz="2000" b="1"/>
              <a:t>Pull from endpoint /metrics</a:t>
            </a:r>
          </a:p>
        </p:txBody>
      </p:sp>
    </p:spTree>
    <p:extLst>
      <p:ext uri="{BB962C8B-B14F-4D97-AF65-F5344CB8AC3E}">
        <p14:creationId xmlns:p14="http://schemas.microsoft.com/office/powerpoint/2010/main" val="3738617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886457" y="-353657"/>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Prometheus Metrics</a:t>
            </a:r>
            <a:endParaRPr lang="it-IT" b="1" dirty="0">
              <a:solidFill>
                <a:schemeClr val="accent2">
                  <a:lumMod val="75000"/>
                </a:schemeClr>
              </a:solidFill>
              <a:latin typeface="Calibri" charset="0"/>
              <a:ea typeface="Calibri" charset="0"/>
              <a:cs typeface="Calibri" charset="0"/>
            </a:endParaRPr>
          </a:p>
        </p:txBody>
      </p:sp>
      <p:sp>
        <p:nvSpPr>
          <p:cNvPr id="5" name="Rettangolo 4"/>
          <p:cNvSpPr/>
          <p:nvPr/>
        </p:nvSpPr>
        <p:spPr>
          <a:xfrm>
            <a:off x="4940485" y="602574"/>
            <a:ext cx="1898277"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Pulling strategy</a:t>
            </a:r>
          </a:p>
        </p:txBody>
      </p:sp>
      <p:sp>
        <p:nvSpPr>
          <p:cNvPr id="9" name="CasellaDiTesto 8"/>
          <p:cNvSpPr txBox="1"/>
          <p:nvPr/>
        </p:nvSpPr>
        <p:spPr>
          <a:xfrm>
            <a:off x="637309" y="1015557"/>
            <a:ext cx="11263745" cy="5632311"/>
          </a:xfrm>
          <a:prstGeom prst="rect">
            <a:avLst/>
          </a:prstGeom>
          <a:solidFill>
            <a:schemeClr val="bg1"/>
          </a:solidFill>
        </p:spPr>
        <p:txBody>
          <a:bodyPr wrap="square" rtlCol="0">
            <a:spAutoFit/>
          </a:bodyPr>
          <a:lstStyle/>
          <a:p>
            <a:r>
              <a:rPr lang="en-US" sz="2000" b="1"/>
              <a:t># HELP </a:t>
            </a:r>
            <a:r>
              <a:rPr lang="en-US" sz="2000"/>
              <a:t>img_size Histogram for tracking the size of the images</a:t>
            </a:r>
          </a:p>
          <a:p>
            <a:r>
              <a:rPr lang="en-US" sz="2000" b="1"/>
              <a:t># TYPE </a:t>
            </a:r>
            <a:r>
              <a:rPr lang="en-US" sz="2000"/>
              <a:t>img_size histogram</a:t>
            </a:r>
          </a:p>
          <a:p>
            <a:r>
              <a:rPr lang="en-US" sz="2000"/>
              <a:t>img_size_bucket{le="100.0"} </a:t>
            </a:r>
            <a:r>
              <a:rPr lang="en-US" sz="2000" b="1"/>
              <a:t>10882.0</a:t>
            </a:r>
          </a:p>
          <a:p>
            <a:r>
              <a:rPr lang="en-US" sz="2000"/>
              <a:t>img_size_count </a:t>
            </a:r>
            <a:r>
              <a:rPr lang="en-US" sz="2000" b="1"/>
              <a:t>10882.0</a:t>
            </a:r>
          </a:p>
          <a:p>
            <a:r>
              <a:rPr lang="en-US" sz="2000"/>
              <a:t>img_size_sum </a:t>
            </a:r>
            <a:r>
              <a:rPr lang="en-US" sz="2000" b="1"/>
              <a:t>39175.2</a:t>
            </a:r>
          </a:p>
          <a:p>
            <a:endParaRPr lang="en-US" sz="2000" b="1"/>
          </a:p>
          <a:p>
            <a:r>
              <a:rPr lang="en-GB" sz="2000" b="1"/>
              <a:t># HELP </a:t>
            </a:r>
            <a:r>
              <a:rPr lang="en-GB" sz="2000"/>
              <a:t>counter_predictions_total Counter for predictions that have been made</a:t>
            </a:r>
          </a:p>
          <a:p>
            <a:r>
              <a:rPr lang="en-GB" sz="2000" b="1"/>
              <a:t># TYPE </a:t>
            </a:r>
            <a:r>
              <a:rPr lang="en-GB" sz="2000"/>
              <a:t>counter_predictions_total counter</a:t>
            </a:r>
          </a:p>
          <a:p>
            <a:r>
              <a:rPr lang="en-GB" sz="2000"/>
              <a:t>counter_predictions_total </a:t>
            </a:r>
            <a:r>
              <a:rPr lang="en-GB" sz="2000" b="1"/>
              <a:t>10882.0</a:t>
            </a:r>
          </a:p>
          <a:p>
            <a:endParaRPr lang="en-GB" sz="2000" b="1"/>
          </a:p>
          <a:p>
            <a:r>
              <a:rPr lang="en-GB" sz="2000" b="1"/>
              <a:t># HELP </a:t>
            </a:r>
            <a:r>
              <a:rPr lang="en-GB" sz="2000"/>
              <a:t>http_requests_total Total number of requests by method, status and handler.</a:t>
            </a:r>
          </a:p>
          <a:p>
            <a:r>
              <a:rPr lang="en-GB" sz="2000" b="1"/>
              <a:t># TYPE </a:t>
            </a:r>
            <a:r>
              <a:rPr lang="en-GB" sz="2000"/>
              <a:t>http_requests_total counter</a:t>
            </a:r>
          </a:p>
          <a:p>
            <a:endParaRPr lang="en-US" sz="2000" b="1"/>
          </a:p>
          <a:p>
            <a:r>
              <a:rPr lang="en-US" sz="2000"/>
              <a:t>http_requests_total{</a:t>
            </a:r>
            <a:r>
              <a:rPr lang="en-US" sz="2000" b="1"/>
              <a:t>handler</a:t>
            </a:r>
            <a:r>
              <a:rPr lang="en-US" sz="2000"/>
              <a:t>="/metrics",</a:t>
            </a:r>
            <a:r>
              <a:rPr lang="en-US" sz="2000" b="1"/>
              <a:t>method</a:t>
            </a:r>
            <a:r>
              <a:rPr lang="en-US" sz="2000"/>
              <a:t>="GET",</a:t>
            </a:r>
            <a:r>
              <a:rPr lang="en-US" sz="2000" b="1"/>
              <a:t>status</a:t>
            </a:r>
            <a:r>
              <a:rPr lang="en-US" sz="2000"/>
              <a:t>="2xx"} 127.0 http_requests_total{</a:t>
            </a:r>
            <a:r>
              <a:rPr lang="en-US" sz="2000" b="1"/>
              <a:t>handler</a:t>
            </a:r>
            <a:r>
              <a:rPr lang="en-US" sz="2000"/>
              <a:t>="/docs",</a:t>
            </a:r>
            <a:r>
              <a:rPr lang="en-US" sz="2000" b="1"/>
              <a:t>method</a:t>
            </a:r>
            <a:r>
              <a:rPr lang="en-US" sz="2000"/>
              <a:t>="GET",</a:t>
            </a:r>
            <a:r>
              <a:rPr lang="en-US" sz="2000" b="1"/>
              <a:t>status</a:t>
            </a:r>
            <a:r>
              <a:rPr lang="en-US" sz="2000"/>
              <a:t>="2xx"} 13.0 http_requests_total{</a:t>
            </a:r>
            <a:r>
              <a:rPr lang="en-US" sz="2000" b="1"/>
              <a:t>handler</a:t>
            </a:r>
            <a:r>
              <a:rPr lang="en-US" sz="2000"/>
              <a:t>="none",</a:t>
            </a:r>
            <a:r>
              <a:rPr lang="en-US" sz="2000" b="1"/>
              <a:t>method</a:t>
            </a:r>
            <a:r>
              <a:rPr lang="en-US" sz="2000"/>
              <a:t>="GET",</a:t>
            </a:r>
            <a:r>
              <a:rPr lang="en-US" sz="2000" b="1"/>
              <a:t>status</a:t>
            </a:r>
            <a:r>
              <a:rPr lang="en-US" sz="2000"/>
              <a:t>="4xx"} 4.0 http_requests_total{</a:t>
            </a:r>
            <a:r>
              <a:rPr lang="en-US" sz="2000" b="1"/>
              <a:t>handler</a:t>
            </a:r>
            <a:r>
              <a:rPr lang="en-US" sz="2000"/>
              <a:t>="/classify_image/",</a:t>
            </a:r>
            <a:r>
              <a:rPr lang="en-US" sz="2000" b="1"/>
              <a:t>method</a:t>
            </a:r>
            <a:r>
              <a:rPr lang="en-US" sz="2000"/>
              <a:t>="POST",</a:t>
            </a:r>
            <a:r>
              <a:rPr lang="en-US" sz="2000" b="1"/>
              <a:t>status</a:t>
            </a:r>
            <a:r>
              <a:rPr lang="en-US" sz="2000"/>
              <a:t>="2xx"} 874.0 http_requests_total{</a:t>
            </a:r>
            <a:r>
              <a:rPr lang="en-US" sz="2000" b="1"/>
              <a:t>handler</a:t>
            </a:r>
            <a:r>
              <a:rPr lang="en-US" sz="2000"/>
              <a:t>="/classify_image/",</a:t>
            </a:r>
            <a:r>
              <a:rPr lang="en-US" sz="2000" b="1"/>
              <a:t>method</a:t>
            </a:r>
            <a:r>
              <a:rPr lang="en-US" sz="2000"/>
              <a:t>="POST",</a:t>
            </a:r>
            <a:r>
              <a:rPr lang="en-US" sz="2000" b="1"/>
              <a:t>status</a:t>
            </a:r>
            <a:r>
              <a:rPr lang="en-US" sz="2000"/>
              <a:t>="4xx"} 87.0</a:t>
            </a:r>
            <a:endParaRPr lang="en-US" sz="2000" b="1"/>
          </a:p>
        </p:txBody>
      </p:sp>
    </p:spTree>
    <p:extLst>
      <p:ext uri="{BB962C8B-B14F-4D97-AF65-F5344CB8AC3E}">
        <p14:creationId xmlns:p14="http://schemas.microsoft.com/office/powerpoint/2010/main" val="2025065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886457" y="-122824"/>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Prometheus Metrics</a:t>
            </a:r>
            <a:endParaRPr lang="it-IT" b="1" dirty="0">
              <a:solidFill>
                <a:schemeClr val="accent2">
                  <a:lumMod val="75000"/>
                </a:schemeClr>
              </a:solidFill>
              <a:latin typeface="Calibri" charset="0"/>
              <a:ea typeface="Calibri" charset="0"/>
              <a:cs typeface="Calibri" charset="0"/>
            </a:endParaRPr>
          </a:p>
        </p:txBody>
      </p:sp>
      <p:sp>
        <p:nvSpPr>
          <p:cNvPr id="5" name="Rettangolo 4"/>
          <p:cNvSpPr/>
          <p:nvPr/>
        </p:nvSpPr>
        <p:spPr>
          <a:xfrm>
            <a:off x="5146858" y="833407"/>
            <a:ext cx="1898277"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Pulling strategy</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888" y="1315211"/>
            <a:ext cx="10266218" cy="5355664"/>
          </a:xfrm>
          <a:prstGeom prst="rect">
            <a:avLst/>
          </a:prstGeom>
        </p:spPr>
      </p:pic>
    </p:spTree>
    <p:extLst>
      <p:ext uri="{BB962C8B-B14F-4D97-AF65-F5344CB8AC3E}">
        <p14:creationId xmlns:p14="http://schemas.microsoft.com/office/powerpoint/2010/main" val="169305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1314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29648" y="833407"/>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865864" y="1306498"/>
            <a:ext cx="10731433" cy="400110"/>
          </a:xfrm>
          <a:prstGeom prst="rect">
            <a:avLst/>
          </a:prstGeom>
          <a:solidFill>
            <a:schemeClr val="tx1">
              <a:lumMod val="85000"/>
              <a:lumOff val="15000"/>
            </a:schemeClr>
          </a:solidFill>
        </p:spPr>
        <p:txBody>
          <a:bodyPr wrap="square" rtlCol="0">
            <a:spAutoFit/>
          </a:bodyPr>
          <a:lstStyle/>
          <a:p>
            <a:r>
              <a:rPr lang="it-IT" sz="2000" b="0" i="0" u="none" strike="noStrike">
                <a:solidFill>
                  <a:srgbClr val="3DC9B0"/>
                </a:solidFill>
                <a:effectLst/>
                <a:latin typeface="Menlo" charset="0"/>
              </a:rPr>
              <a:t>rate</a:t>
            </a:r>
            <a:r>
              <a:rPr lang="it-IT" sz="2000" b="0" i="0" u="none" strike="noStrike">
                <a:solidFill>
                  <a:srgbClr val="DCDCDC"/>
                </a:solidFill>
                <a:effectLst/>
                <a:latin typeface="Menlo" charset="0"/>
              </a:rPr>
              <a:t>(</a:t>
            </a:r>
            <a:r>
              <a:rPr lang="it-IT" sz="2000" b="0" i="0" u="none" strike="noStrike">
                <a:solidFill>
                  <a:srgbClr val="D4D4D4"/>
                </a:solidFill>
                <a:effectLst/>
                <a:latin typeface="Menlo" charset="0"/>
              </a:rPr>
              <a:t>http_requests_total</a:t>
            </a:r>
            <a:r>
              <a:rPr lang="it-IT" sz="2000" b="0" i="0" u="none" strike="noStrike">
                <a:solidFill>
                  <a:srgbClr val="DCDCDC"/>
                </a:solidFill>
                <a:effectLst/>
                <a:latin typeface="Menlo" charset="0"/>
              </a:rPr>
              <a:t>{</a:t>
            </a:r>
            <a:r>
              <a:rPr lang="it-IT" sz="2000" b="0" i="0" u="none" strike="noStrike">
                <a:solidFill>
                  <a:srgbClr val="73BF69"/>
                </a:solidFill>
                <a:effectLst/>
                <a:latin typeface="Menlo" charset="0"/>
              </a:rPr>
              <a:t>handler</a:t>
            </a:r>
            <a:r>
              <a:rPr lang="it-IT" sz="2000" b="0" i="0" u="none" strike="noStrike">
                <a:solidFill>
                  <a:srgbClr val="DCDCDC"/>
                </a:solidFill>
                <a:effectLst/>
                <a:latin typeface="Menlo" charset="0"/>
              </a:rPr>
              <a:t>!=</a:t>
            </a:r>
            <a:r>
              <a:rPr lang="it-IT" sz="2000" b="0" i="0" u="none" strike="noStrike">
                <a:solidFill>
                  <a:srgbClr val="CE9178"/>
                </a:solidFill>
                <a:effectLst/>
                <a:latin typeface="Menlo" charset="0"/>
              </a:rPr>
              <a:t>"/metrics"</a:t>
            </a:r>
            <a:r>
              <a:rPr lang="it-IT" sz="2000" b="0" i="0" u="none" strike="noStrike">
                <a:solidFill>
                  <a:srgbClr val="D4D4D4"/>
                </a:solidFill>
                <a:effectLst/>
                <a:latin typeface="Menlo" charset="0"/>
              </a:rPr>
              <a:t>, </a:t>
            </a:r>
            <a:r>
              <a:rPr lang="it-IT" sz="2000" b="0" i="0" u="none" strike="noStrike">
                <a:solidFill>
                  <a:srgbClr val="73BF69"/>
                </a:solidFill>
                <a:effectLst/>
                <a:latin typeface="Menlo" charset="0"/>
              </a:rPr>
              <a:t>method</a:t>
            </a:r>
            <a:r>
              <a:rPr lang="it-IT" sz="2000" b="0" i="0" u="none" strike="noStrike">
                <a:solidFill>
                  <a:srgbClr val="DCDCDC"/>
                </a:solidFill>
                <a:effectLst/>
                <a:latin typeface="Menlo" charset="0"/>
              </a:rPr>
              <a:t>!=</a:t>
            </a:r>
            <a:r>
              <a:rPr lang="it-IT" sz="2000" b="0" i="0" u="none" strike="noStrike">
                <a:solidFill>
                  <a:srgbClr val="CE9178"/>
                </a:solidFill>
                <a:effectLst/>
                <a:latin typeface="Menlo" charset="0"/>
              </a:rPr>
              <a:t>"OPTIONS"</a:t>
            </a:r>
            <a:r>
              <a:rPr lang="it-IT" sz="2000" b="0" i="0" u="none" strike="noStrike">
                <a:solidFill>
                  <a:srgbClr val="DCDCDC"/>
                </a:solidFill>
                <a:effectLst/>
                <a:latin typeface="Menlo" charset="0"/>
              </a:rPr>
              <a:t>}[</a:t>
            </a:r>
            <a:r>
              <a:rPr lang="it-IT" sz="2000" b="0" i="0" u="none" strike="noStrike">
                <a:solidFill>
                  <a:srgbClr val="B5CEA8"/>
                </a:solidFill>
                <a:effectLst/>
                <a:latin typeface="Menlo" charset="0"/>
              </a:rPr>
              <a:t>1m</a:t>
            </a:r>
            <a:r>
              <a:rPr lang="it-IT" sz="2000" b="0" i="0" u="none" strike="noStrike">
                <a:solidFill>
                  <a:srgbClr val="DCDCDC"/>
                </a:solidFill>
                <a:effectLst/>
                <a:latin typeface="Menlo" charset="0"/>
              </a:rPr>
              <a:t>])</a:t>
            </a:r>
          </a:p>
        </p:txBody>
      </p:sp>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864" y="1913423"/>
            <a:ext cx="10731433" cy="4636768"/>
          </a:xfrm>
          <a:prstGeom prst="rect">
            <a:avLst/>
          </a:prstGeom>
        </p:spPr>
      </p:pic>
    </p:spTree>
    <p:extLst>
      <p:ext uri="{BB962C8B-B14F-4D97-AF65-F5344CB8AC3E}">
        <p14:creationId xmlns:p14="http://schemas.microsoft.com/office/powerpoint/2010/main" val="208254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22824"/>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67977" y="833406"/>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3034533" y="1593394"/>
            <a:ext cx="6787942" cy="461665"/>
          </a:xfrm>
          <a:prstGeom prst="rect">
            <a:avLst/>
          </a:prstGeom>
          <a:solidFill>
            <a:schemeClr val="tx1">
              <a:lumMod val="85000"/>
              <a:lumOff val="15000"/>
            </a:schemeClr>
          </a:solidFill>
        </p:spPr>
        <p:txBody>
          <a:bodyPr wrap="square" rtlCol="0">
            <a:spAutoFit/>
          </a:bodyPr>
          <a:lstStyle/>
          <a:p>
            <a:r>
              <a:rPr lang="it-IT" sz="2400" b="0" i="0" u="none" strike="noStrike">
                <a:solidFill>
                  <a:srgbClr val="6E9FFF"/>
                </a:solidFill>
                <a:effectLst/>
                <a:latin typeface="Calibri" charset="0"/>
                <a:ea typeface="Calibri" charset="0"/>
                <a:cs typeface="Calibri" charset="0"/>
              </a:rPr>
              <a:t>rate</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CCCCDC"/>
                </a:solidFill>
                <a:effectLst/>
                <a:latin typeface="Calibri" charset="0"/>
                <a:ea typeface="Calibri" charset="0"/>
                <a:cs typeface="Calibri" charset="0"/>
              </a:rPr>
              <a:t>process_cpu_seconds_total</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6E9FFF"/>
                </a:solidFill>
                <a:effectLst/>
                <a:latin typeface="Calibri" charset="0"/>
                <a:ea typeface="Calibri" charset="0"/>
                <a:cs typeface="Calibri" charset="0"/>
              </a:rPr>
              <a:t>job</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6CCF8E"/>
                </a:solidFill>
                <a:effectLst/>
                <a:latin typeface="Calibri" charset="0"/>
                <a:ea typeface="Calibri" charset="0"/>
                <a:cs typeface="Calibri" charset="0"/>
              </a:rPr>
              <a:t>"fastapi"</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FE85FC"/>
                </a:solidFill>
                <a:effectLst/>
                <a:latin typeface="Calibri" charset="0"/>
                <a:ea typeface="Calibri" charset="0"/>
                <a:cs typeface="Calibri" charset="0"/>
              </a:rPr>
              <a:t>1m</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EB7B18"/>
                </a:solidFill>
                <a:effectLst/>
                <a:latin typeface="Calibri" charset="0"/>
                <a:ea typeface="Calibri" charset="0"/>
                <a:cs typeface="Calibri" charset="0"/>
              </a:rPr>
              <a:t>)</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44" y="2445714"/>
            <a:ext cx="11407481" cy="3180772"/>
          </a:xfrm>
          <a:prstGeom prst="rect">
            <a:avLst/>
          </a:prstGeom>
        </p:spPr>
      </p:pic>
    </p:spTree>
    <p:extLst>
      <p:ext uri="{BB962C8B-B14F-4D97-AF65-F5344CB8AC3E}">
        <p14:creationId xmlns:p14="http://schemas.microsoft.com/office/powerpoint/2010/main" val="159754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22824"/>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67977" y="833406"/>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1079060" y="1531432"/>
            <a:ext cx="10698887" cy="461665"/>
          </a:xfrm>
          <a:prstGeom prst="rect">
            <a:avLst/>
          </a:prstGeom>
          <a:solidFill>
            <a:schemeClr val="tx1">
              <a:lumMod val="85000"/>
              <a:lumOff val="15000"/>
            </a:schemeClr>
          </a:solidFill>
        </p:spPr>
        <p:txBody>
          <a:bodyPr wrap="square" rtlCol="0">
            <a:spAutoFit/>
          </a:bodyPr>
          <a:lstStyle/>
          <a:p>
            <a:r>
              <a:rPr lang="it-IT" sz="2400" b="0" i="0" u="none" strike="noStrike">
                <a:solidFill>
                  <a:srgbClr val="6E9FFF"/>
                </a:solidFill>
                <a:effectLst/>
                <a:latin typeface="Calibri" charset="0"/>
                <a:ea typeface="Calibri" charset="0"/>
                <a:cs typeface="Calibri" charset="0"/>
              </a:rPr>
              <a:t>rate</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CCCCDC"/>
                </a:solidFill>
                <a:effectLst/>
                <a:latin typeface="Calibri" charset="0"/>
                <a:ea typeface="Calibri" charset="0"/>
                <a:cs typeface="Calibri" charset="0"/>
              </a:rPr>
              <a:t>process_virtual_memory_bytes</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6E9FFF"/>
                </a:solidFill>
                <a:effectLst/>
                <a:latin typeface="Calibri" charset="0"/>
                <a:ea typeface="Calibri" charset="0"/>
                <a:cs typeface="Calibri" charset="0"/>
              </a:rPr>
              <a:t>instance</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6CCF8E"/>
                </a:solidFill>
                <a:effectLst/>
                <a:latin typeface="Calibri" charset="0"/>
                <a:ea typeface="Calibri" charset="0"/>
                <a:cs typeface="Calibri" charset="0"/>
              </a:rPr>
              <a:t>"docker.for.mac.localhost:9100"</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FE85FC"/>
                </a:solidFill>
                <a:effectLst/>
                <a:latin typeface="Calibri" charset="0"/>
                <a:ea typeface="Calibri" charset="0"/>
                <a:cs typeface="Calibri" charset="0"/>
              </a:rPr>
              <a:t>1m</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EB7B18"/>
                </a:solidFill>
                <a:effectLst/>
                <a:latin typeface="Calibri" charset="0"/>
                <a:ea typeface="Calibri" charset="0"/>
                <a:cs typeface="Calibri" charset="0"/>
              </a:rPr>
              <a:t>)</a:t>
            </a:r>
            <a:endParaRPr lang="it-IT" sz="2400" b="0" i="0" u="none" strike="noStrike">
              <a:solidFill>
                <a:srgbClr val="DCDCDC"/>
              </a:solidFill>
              <a:effectLst/>
              <a:latin typeface="Calibri" charset="0"/>
              <a:ea typeface="Calibri" charset="0"/>
              <a:cs typeface="Calibri" charset="0"/>
            </a:endParaRP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04" y="2321790"/>
            <a:ext cx="11706518" cy="3303155"/>
          </a:xfrm>
          <a:prstGeom prst="rect">
            <a:avLst/>
          </a:prstGeom>
        </p:spPr>
      </p:pic>
    </p:spTree>
    <p:extLst>
      <p:ext uri="{BB962C8B-B14F-4D97-AF65-F5344CB8AC3E}">
        <p14:creationId xmlns:p14="http://schemas.microsoft.com/office/powerpoint/2010/main" val="78146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838200" y="224017"/>
            <a:ext cx="10515600" cy="1325563"/>
          </a:xfrm>
        </p:spPr>
        <p:txBody>
          <a:bodyPr/>
          <a:lstStyle/>
          <a:p>
            <a:pPr algn="ctr"/>
            <a:r>
              <a:rPr lang="en-US" sz="4400" b="1" i="0" u="none" strike="noStrike" baseline="0">
                <a:solidFill>
                  <a:schemeClr val="accent2">
                    <a:lumMod val="75000"/>
                  </a:schemeClr>
                </a:solidFill>
                <a:latin typeface="Calibri" charset="0"/>
                <a:ea typeface="Calibri" charset="0"/>
                <a:cs typeface="Calibri" charset="0"/>
              </a:rPr>
              <a:t>Agenda</a:t>
            </a:r>
            <a:endParaRPr lang="it-IT" b="1" dirty="0">
              <a:solidFill>
                <a:schemeClr val="accent2">
                  <a:lumMod val="75000"/>
                </a:schemeClr>
              </a:solidFill>
              <a:latin typeface="Calibri" charset="0"/>
              <a:ea typeface="Calibri" charset="0"/>
              <a:cs typeface="Calibri" charset="0"/>
            </a:endParaRPr>
          </a:p>
        </p:txBody>
      </p:sp>
      <p:sp>
        <p:nvSpPr>
          <p:cNvPr id="3" name="Segnaposto contenuto 2">
            <a:extLst>
              <a:ext uri="{FF2B5EF4-FFF2-40B4-BE49-F238E27FC236}">
                <a16:creationId xmlns:a16="http://schemas.microsoft.com/office/drawing/2014/main" id="{BF6317FD-0060-35A3-A9F2-27B937DE131C}"/>
              </a:ext>
            </a:extLst>
          </p:cNvPr>
          <p:cNvSpPr>
            <a:spLocks noGrp="1"/>
          </p:cNvSpPr>
          <p:nvPr>
            <p:ph idx="1"/>
          </p:nvPr>
        </p:nvSpPr>
        <p:spPr>
          <a:xfrm>
            <a:off x="838200" y="1825625"/>
            <a:ext cx="10827327" cy="3591502"/>
          </a:xfrm>
        </p:spPr>
        <p:txBody>
          <a:bodyPr>
            <a:normAutofit/>
          </a:bodyPr>
          <a:lstStyle/>
          <a:p>
            <a:pPr marL="514350" indent="-514350">
              <a:buFont typeface="+mj-lt"/>
              <a:buAutoNum type="arabicPeriod"/>
            </a:pPr>
            <a:r>
              <a:rPr lang="it-IT" b="1" u="sng">
                <a:latin typeface="Calibri" charset="0"/>
                <a:ea typeface="Calibri" charset="0"/>
                <a:cs typeface="Calibri" charset="0"/>
              </a:rPr>
              <a:t>Monitoring at Resource Level</a:t>
            </a:r>
          </a:p>
          <a:p>
            <a:pPr marL="971550" lvl="1" indent="-514350">
              <a:buFont typeface="+mj-lt"/>
              <a:buAutoNum type="arabicPeriod"/>
            </a:pPr>
            <a:r>
              <a:rPr lang="it-IT">
                <a:latin typeface="Calibri" charset="0"/>
                <a:ea typeface="Calibri" charset="0"/>
                <a:cs typeface="Calibri" charset="0"/>
              </a:rPr>
              <a:t>Prometheus</a:t>
            </a:r>
          </a:p>
          <a:p>
            <a:pPr marL="971550" lvl="1" indent="-514350">
              <a:buFont typeface="+mj-lt"/>
              <a:buAutoNum type="arabicPeriod"/>
            </a:pPr>
            <a:r>
              <a:rPr lang="it-IT">
                <a:latin typeface="Calibri" charset="0"/>
                <a:ea typeface="Calibri" charset="0"/>
                <a:cs typeface="Calibri" charset="0"/>
              </a:rPr>
              <a:t>Grafana</a:t>
            </a:r>
          </a:p>
          <a:p>
            <a:pPr marL="971550" lvl="1" indent="-514350">
              <a:buFont typeface="+mj-lt"/>
              <a:buAutoNum type="arabicPeriod"/>
            </a:pPr>
            <a:r>
              <a:rPr lang="it-IT">
                <a:latin typeface="Calibri" charset="0"/>
                <a:ea typeface="Calibri" charset="0"/>
                <a:cs typeface="Calibri" charset="0"/>
              </a:rPr>
              <a:t>Better-Uptime</a:t>
            </a:r>
          </a:p>
          <a:p>
            <a:pPr marL="971550" lvl="1" indent="-514350">
              <a:buFont typeface="+mj-lt"/>
              <a:buAutoNum type="arabicPeriod"/>
            </a:pPr>
            <a:r>
              <a:rPr lang="it-IT">
                <a:latin typeface="Calibri" charset="0"/>
                <a:ea typeface="Calibri" charset="0"/>
                <a:cs typeface="Calibri" charset="0"/>
              </a:rPr>
              <a:t>Locust</a:t>
            </a:r>
          </a:p>
          <a:p>
            <a:pPr marL="514350" indent="-514350">
              <a:buFont typeface="+mj-lt"/>
              <a:buAutoNum type="arabicPeriod"/>
            </a:pPr>
            <a:r>
              <a:rPr lang="it-IT" b="1" u="sng">
                <a:latin typeface="Calibri" charset="0"/>
                <a:ea typeface="Calibri" charset="0"/>
                <a:cs typeface="Calibri" charset="0"/>
              </a:rPr>
              <a:t>Monitoring at Performance Level</a:t>
            </a:r>
            <a:endParaRPr lang="it-IT">
              <a:latin typeface="Calibri" charset="0"/>
              <a:ea typeface="Calibri" charset="0"/>
              <a:cs typeface="Calibri" charset="0"/>
            </a:endParaRPr>
          </a:p>
          <a:p>
            <a:pPr marL="971550" lvl="1" indent="-514350">
              <a:buFont typeface="+mj-lt"/>
              <a:buAutoNum type="arabicPeriod"/>
            </a:pPr>
            <a:r>
              <a:rPr lang="it-IT">
                <a:latin typeface="Calibri" charset="0"/>
                <a:ea typeface="Calibri" charset="0"/>
                <a:cs typeface="Calibri" charset="0"/>
              </a:rPr>
              <a:t>Alibi-detector</a:t>
            </a:r>
          </a:p>
        </p:txBody>
      </p:sp>
    </p:spTree>
    <p:extLst>
      <p:ext uri="{BB962C8B-B14F-4D97-AF65-F5344CB8AC3E}">
        <p14:creationId xmlns:p14="http://schemas.microsoft.com/office/powerpoint/2010/main" val="66082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051639" y="-30749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5259622" y="648740"/>
            <a:ext cx="2003112"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Resource Usage</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84" y="1133466"/>
            <a:ext cx="11155062" cy="5545198"/>
          </a:xfrm>
          <a:prstGeom prst="rect">
            <a:avLst/>
          </a:prstGeom>
        </p:spPr>
      </p:pic>
    </p:spTree>
    <p:extLst>
      <p:ext uri="{BB962C8B-B14F-4D97-AF65-F5344CB8AC3E}">
        <p14:creationId xmlns:p14="http://schemas.microsoft.com/office/powerpoint/2010/main" val="2938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Better Uptime</a:t>
            </a:r>
            <a:endParaRPr lang="en-GB" dirty="0"/>
          </a:p>
        </p:txBody>
      </p:sp>
      <p:sp>
        <p:nvSpPr>
          <p:cNvPr id="5" name="CasellaDiTesto 4"/>
          <p:cNvSpPr txBox="1"/>
          <p:nvPr/>
        </p:nvSpPr>
        <p:spPr>
          <a:xfrm>
            <a:off x="3172968" y="828734"/>
            <a:ext cx="6099048" cy="369332"/>
          </a:xfrm>
          <a:prstGeom prst="rect">
            <a:avLst/>
          </a:prstGeom>
          <a:noFill/>
        </p:spPr>
        <p:txBody>
          <a:bodyPr wrap="square" rtlCol="0">
            <a:spAutoFit/>
          </a:bodyPr>
          <a:lstStyle/>
          <a:p>
            <a:r>
              <a:rPr lang="it-IT" b="1">
                <a:solidFill>
                  <a:schemeClr val="accent2">
                    <a:lumMod val="75000"/>
                  </a:schemeClr>
                </a:solidFill>
                <a:latin typeface="Helvetica Neue" charset="0"/>
                <a:ea typeface="Helvetica Neue" charset="0"/>
                <a:cs typeface="Helvetica Neue" charset="0"/>
              </a:rPr>
              <a:t>	Monitor System Availability: Backend</a:t>
            </a:r>
            <a:endParaRPr lang="it-IT" b="1" dirty="0">
              <a:solidFill>
                <a:schemeClr val="accent2">
                  <a:lumMod val="75000"/>
                </a:schemeClr>
              </a:solidFill>
              <a:latin typeface="Helvetica Neue" charset="0"/>
              <a:ea typeface="Helvetica Neue" charset="0"/>
              <a:cs typeface="Helvetica Neue" charset="0"/>
            </a:endParaRPr>
          </a:p>
        </p:txBody>
      </p:sp>
      <p:pic>
        <p:nvPicPr>
          <p:cNvPr id="12" name="Immagine 11">
            <a:extLst>
              <a:ext uri="{FF2B5EF4-FFF2-40B4-BE49-F238E27FC236}">
                <a16:creationId xmlns:a16="http://schemas.microsoft.com/office/drawing/2014/main" id="{5FC2B500-04F1-616C-A8BE-8EE3E5CF70F6}"/>
              </a:ext>
            </a:extLst>
          </p:cNvPr>
          <p:cNvPicPr>
            <a:picLocks noChangeAspect="1"/>
          </p:cNvPicPr>
          <p:nvPr/>
        </p:nvPicPr>
        <p:blipFill>
          <a:blip r:embed="rId2"/>
          <a:stretch>
            <a:fillRect/>
          </a:stretch>
        </p:blipFill>
        <p:spPr>
          <a:xfrm>
            <a:off x="2255329" y="1198066"/>
            <a:ext cx="7934325" cy="5562600"/>
          </a:xfrm>
          <a:prstGeom prst="rect">
            <a:avLst/>
          </a:prstGeom>
        </p:spPr>
      </p:pic>
    </p:spTree>
    <p:extLst>
      <p:ext uri="{BB962C8B-B14F-4D97-AF65-F5344CB8AC3E}">
        <p14:creationId xmlns:p14="http://schemas.microsoft.com/office/powerpoint/2010/main" val="28251117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Better Uptime</a:t>
            </a:r>
            <a:endParaRPr lang="en-GB" dirty="0"/>
          </a:p>
        </p:txBody>
      </p:sp>
      <p:sp>
        <p:nvSpPr>
          <p:cNvPr id="5" name="CasellaDiTesto 4"/>
          <p:cNvSpPr txBox="1"/>
          <p:nvPr/>
        </p:nvSpPr>
        <p:spPr>
          <a:xfrm>
            <a:off x="3172968" y="828734"/>
            <a:ext cx="6099048" cy="369332"/>
          </a:xfrm>
          <a:prstGeom prst="rect">
            <a:avLst/>
          </a:prstGeom>
          <a:noFill/>
        </p:spPr>
        <p:txBody>
          <a:bodyPr wrap="square" rtlCol="0">
            <a:spAutoFit/>
          </a:bodyPr>
          <a:lstStyle/>
          <a:p>
            <a:r>
              <a:rPr lang="it-IT" b="1">
                <a:solidFill>
                  <a:schemeClr val="accent2">
                    <a:lumMod val="75000"/>
                  </a:schemeClr>
                </a:solidFill>
                <a:latin typeface="Helvetica Neue" charset="0"/>
                <a:ea typeface="Helvetica Neue" charset="0"/>
                <a:cs typeface="Helvetica Neue" charset="0"/>
              </a:rPr>
              <a:t>	Monitor System Availability: Frontend</a:t>
            </a:r>
            <a:endParaRPr lang="it-IT" b="1" dirty="0">
              <a:solidFill>
                <a:schemeClr val="accent2">
                  <a:lumMod val="75000"/>
                </a:schemeClr>
              </a:solidFill>
              <a:latin typeface="Helvetica Neue" charset="0"/>
              <a:ea typeface="Helvetica Neue" charset="0"/>
              <a:cs typeface="Helvetica Neue" charset="0"/>
            </a:endParaRPr>
          </a:p>
        </p:txBody>
      </p:sp>
      <p:pic>
        <p:nvPicPr>
          <p:cNvPr id="8" name="Immagine 7">
            <a:extLst>
              <a:ext uri="{FF2B5EF4-FFF2-40B4-BE49-F238E27FC236}">
                <a16:creationId xmlns:a16="http://schemas.microsoft.com/office/drawing/2014/main" id="{33F69A78-9CA0-71A4-D876-6353409874F9}"/>
              </a:ext>
            </a:extLst>
          </p:cNvPr>
          <p:cNvPicPr>
            <a:picLocks noChangeAspect="1"/>
          </p:cNvPicPr>
          <p:nvPr/>
        </p:nvPicPr>
        <p:blipFill>
          <a:blip r:embed="rId2"/>
          <a:stretch>
            <a:fillRect/>
          </a:stretch>
        </p:blipFill>
        <p:spPr>
          <a:xfrm>
            <a:off x="2341054" y="1198066"/>
            <a:ext cx="7762875" cy="5553075"/>
          </a:xfrm>
          <a:prstGeom prst="rect">
            <a:avLst/>
          </a:prstGeom>
        </p:spPr>
      </p:pic>
    </p:spTree>
    <p:extLst>
      <p:ext uri="{BB962C8B-B14F-4D97-AF65-F5344CB8AC3E}">
        <p14:creationId xmlns:p14="http://schemas.microsoft.com/office/powerpoint/2010/main" val="129298775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Better Uptime</a:t>
            </a:r>
            <a:endParaRPr lang="en-GB" dirty="0"/>
          </a:p>
        </p:txBody>
      </p:sp>
      <p:sp>
        <p:nvSpPr>
          <p:cNvPr id="5" name="CasellaDiTesto 4"/>
          <p:cNvSpPr txBox="1"/>
          <p:nvPr/>
        </p:nvSpPr>
        <p:spPr>
          <a:xfrm>
            <a:off x="3172968" y="828734"/>
            <a:ext cx="6099048" cy="369332"/>
          </a:xfrm>
          <a:prstGeom prst="rect">
            <a:avLst/>
          </a:prstGeom>
          <a:noFill/>
        </p:spPr>
        <p:txBody>
          <a:bodyPr wrap="square" rtlCol="0">
            <a:spAutoFit/>
          </a:bodyPr>
          <a:lstStyle/>
          <a:p>
            <a:r>
              <a:rPr lang="it-IT" b="1">
                <a:solidFill>
                  <a:schemeClr val="accent2">
                    <a:lumMod val="75000"/>
                  </a:schemeClr>
                </a:solidFill>
                <a:latin typeface="Helvetica Neue" charset="0"/>
                <a:ea typeface="Helvetica Neue" charset="0"/>
                <a:cs typeface="Helvetica Neue" charset="0"/>
              </a:rPr>
              <a:t>	Monitor Job Operativity: «Heartbeat»</a:t>
            </a:r>
            <a:endParaRPr lang="it-IT" b="1" dirty="0">
              <a:solidFill>
                <a:schemeClr val="accent2">
                  <a:lumMod val="75000"/>
                </a:schemeClr>
              </a:solidFill>
              <a:latin typeface="Helvetica Neue" charset="0"/>
              <a:ea typeface="Helvetica Neue" charset="0"/>
              <a:cs typeface="Helvetica Neue" charset="0"/>
            </a:endParaRPr>
          </a:p>
        </p:txBody>
      </p:sp>
      <p:pic>
        <p:nvPicPr>
          <p:cNvPr id="6" name="Immagine 5">
            <a:extLst>
              <a:ext uri="{FF2B5EF4-FFF2-40B4-BE49-F238E27FC236}">
                <a16:creationId xmlns:a16="http://schemas.microsoft.com/office/drawing/2014/main" id="{B9C5A763-4A93-9F56-FE33-1D156FB452CF}"/>
              </a:ext>
            </a:extLst>
          </p:cNvPr>
          <p:cNvPicPr>
            <a:picLocks noChangeAspect="1"/>
          </p:cNvPicPr>
          <p:nvPr/>
        </p:nvPicPr>
        <p:blipFill>
          <a:blip r:embed="rId2"/>
          <a:stretch>
            <a:fillRect/>
          </a:stretch>
        </p:blipFill>
        <p:spPr>
          <a:xfrm>
            <a:off x="994650" y="1507811"/>
            <a:ext cx="10202699" cy="4077269"/>
          </a:xfrm>
          <a:prstGeom prst="rect">
            <a:avLst/>
          </a:prstGeom>
        </p:spPr>
      </p:pic>
    </p:spTree>
    <p:extLst>
      <p:ext uri="{BB962C8B-B14F-4D97-AF65-F5344CB8AC3E}">
        <p14:creationId xmlns:p14="http://schemas.microsoft.com/office/powerpoint/2010/main" val="151064956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Better Uptime</a:t>
            </a:r>
            <a:endParaRPr lang="en-GB" dirty="0"/>
          </a:p>
        </p:txBody>
      </p:sp>
      <p:sp>
        <p:nvSpPr>
          <p:cNvPr id="5" name="CasellaDiTesto 4"/>
          <p:cNvSpPr txBox="1"/>
          <p:nvPr/>
        </p:nvSpPr>
        <p:spPr>
          <a:xfrm>
            <a:off x="3172968" y="828734"/>
            <a:ext cx="6099048" cy="369332"/>
          </a:xfrm>
          <a:prstGeom prst="rect">
            <a:avLst/>
          </a:prstGeom>
          <a:noFill/>
        </p:spPr>
        <p:txBody>
          <a:bodyPr wrap="square" rtlCol="0">
            <a:spAutoFit/>
          </a:bodyPr>
          <a:lstStyle/>
          <a:p>
            <a:r>
              <a:rPr lang="it-IT" b="1">
                <a:solidFill>
                  <a:schemeClr val="accent2">
                    <a:lumMod val="75000"/>
                  </a:schemeClr>
                </a:solidFill>
                <a:latin typeface="Helvetica Neue" charset="0"/>
                <a:ea typeface="Helvetica Neue" charset="0"/>
                <a:cs typeface="Helvetica Neue" charset="0"/>
              </a:rPr>
              <a:t>	Monitor Job Operativity: «Heartbeat»</a:t>
            </a:r>
            <a:endParaRPr lang="it-IT" b="1" dirty="0">
              <a:solidFill>
                <a:schemeClr val="accent2">
                  <a:lumMod val="75000"/>
                </a:schemeClr>
              </a:solidFill>
              <a:latin typeface="Helvetica Neue" charset="0"/>
              <a:ea typeface="Helvetica Neue" charset="0"/>
              <a:cs typeface="Helvetica Neue" charset="0"/>
            </a:endParaRPr>
          </a:p>
        </p:txBody>
      </p:sp>
      <p:pic>
        <p:nvPicPr>
          <p:cNvPr id="4" name="Immagine 3">
            <a:hlinkClick r:id="rId2"/>
            <a:extLst>
              <a:ext uri="{FF2B5EF4-FFF2-40B4-BE49-F238E27FC236}">
                <a16:creationId xmlns:a16="http://schemas.microsoft.com/office/drawing/2014/main" id="{D23B397C-1EA7-5E37-8CC2-5B16E439FA4F}"/>
              </a:ext>
            </a:extLst>
          </p:cNvPr>
          <p:cNvPicPr>
            <a:picLocks noChangeAspect="1"/>
          </p:cNvPicPr>
          <p:nvPr/>
        </p:nvPicPr>
        <p:blipFill>
          <a:blip r:embed="rId3"/>
          <a:stretch>
            <a:fillRect/>
          </a:stretch>
        </p:blipFill>
        <p:spPr>
          <a:xfrm>
            <a:off x="1566191" y="1198066"/>
            <a:ext cx="9059618" cy="5550666"/>
          </a:xfrm>
          <a:prstGeom prst="rect">
            <a:avLst/>
          </a:prstGeom>
        </p:spPr>
      </p:pic>
    </p:spTree>
    <p:extLst>
      <p:ext uri="{BB962C8B-B14F-4D97-AF65-F5344CB8AC3E}">
        <p14:creationId xmlns:p14="http://schemas.microsoft.com/office/powerpoint/2010/main" val="139952648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Better Uptime</a:t>
            </a:r>
            <a:endParaRPr lang="en-GB" dirty="0"/>
          </a:p>
        </p:txBody>
      </p:sp>
      <p:sp>
        <p:nvSpPr>
          <p:cNvPr id="5" name="CasellaDiTesto 4"/>
          <p:cNvSpPr txBox="1"/>
          <p:nvPr/>
        </p:nvSpPr>
        <p:spPr>
          <a:xfrm>
            <a:off x="2365695" y="828734"/>
            <a:ext cx="6906321"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Allowing</a:t>
            </a:r>
            <a:r>
              <a:rPr lang="it-IT" b="1" dirty="0">
                <a:solidFill>
                  <a:schemeClr val="accent2">
                    <a:lumMod val="75000"/>
                  </a:schemeClr>
                </a:solidFill>
                <a:latin typeface="Helvetica Neue" charset="0"/>
                <a:ea typeface="Helvetica Neue" charset="0"/>
                <a:cs typeface="Helvetica Neue" charset="0"/>
              </a:rPr>
              <a:t> user to report </a:t>
            </a:r>
            <a:r>
              <a:rPr lang="it-IT" b="1" dirty="0" err="1">
                <a:solidFill>
                  <a:schemeClr val="accent2">
                    <a:lumMod val="75000"/>
                  </a:schemeClr>
                </a:solidFill>
                <a:latin typeface="Helvetica Neue" charset="0"/>
                <a:ea typeface="Helvetica Neue" charset="0"/>
                <a:cs typeface="Helvetica Neue" charset="0"/>
              </a:rPr>
              <a:t>problems</a:t>
            </a:r>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Incident</a:t>
            </a:r>
            <a:r>
              <a:rPr lang="it-IT" b="1" dirty="0">
                <a:solidFill>
                  <a:schemeClr val="accent2">
                    <a:lumMod val="75000"/>
                  </a:schemeClr>
                </a:solidFill>
                <a:latin typeface="Helvetica Neue" charset="0"/>
                <a:ea typeface="Helvetica Neue" charset="0"/>
                <a:cs typeface="Helvetica Neue" charset="0"/>
              </a:rPr>
              <a:t> Form»</a:t>
            </a:r>
          </a:p>
        </p:txBody>
      </p:sp>
      <p:pic>
        <p:nvPicPr>
          <p:cNvPr id="4" name="Immagine 3">
            <a:extLst>
              <a:ext uri="{FF2B5EF4-FFF2-40B4-BE49-F238E27FC236}">
                <a16:creationId xmlns:a16="http://schemas.microsoft.com/office/drawing/2014/main" id="{4519489C-5E58-7F67-A4A6-026ADE377BCC}"/>
              </a:ext>
            </a:extLst>
          </p:cNvPr>
          <p:cNvPicPr>
            <a:picLocks noChangeAspect="1"/>
          </p:cNvPicPr>
          <p:nvPr/>
        </p:nvPicPr>
        <p:blipFill>
          <a:blip r:embed="rId2"/>
          <a:stretch>
            <a:fillRect/>
          </a:stretch>
        </p:blipFill>
        <p:spPr>
          <a:xfrm>
            <a:off x="1263396" y="1325563"/>
            <a:ext cx="9665208" cy="5197637"/>
          </a:xfrm>
          <a:prstGeom prst="rect">
            <a:avLst/>
          </a:prstGeom>
        </p:spPr>
      </p:pic>
      <p:sp>
        <p:nvSpPr>
          <p:cNvPr id="7" name="Ovale 6">
            <a:extLst>
              <a:ext uri="{FF2B5EF4-FFF2-40B4-BE49-F238E27FC236}">
                <a16:creationId xmlns:a16="http://schemas.microsoft.com/office/drawing/2014/main" id="{1C749F95-5588-559D-C1BC-5A7D2B1F9D9B}"/>
              </a:ext>
            </a:extLst>
          </p:cNvPr>
          <p:cNvSpPr/>
          <p:nvPr/>
        </p:nvSpPr>
        <p:spPr>
          <a:xfrm>
            <a:off x="10175846" y="6048462"/>
            <a:ext cx="872455" cy="6962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3744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Better Uptime</a:t>
            </a:r>
            <a:endParaRPr lang="en-GB" dirty="0"/>
          </a:p>
        </p:txBody>
      </p:sp>
      <p:sp>
        <p:nvSpPr>
          <p:cNvPr id="5" name="CasellaDiTesto 4"/>
          <p:cNvSpPr txBox="1"/>
          <p:nvPr/>
        </p:nvSpPr>
        <p:spPr>
          <a:xfrm>
            <a:off x="2365695" y="828734"/>
            <a:ext cx="6906321"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Allowing</a:t>
            </a:r>
            <a:r>
              <a:rPr lang="it-IT" b="1" dirty="0">
                <a:solidFill>
                  <a:schemeClr val="accent2">
                    <a:lumMod val="75000"/>
                  </a:schemeClr>
                </a:solidFill>
                <a:latin typeface="Helvetica Neue" charset="0"/>
                <a:ea typeface="Helvetica Neue" charset="0"/>
                <a:cs typeface="Helvetica Neue" charset="0"/>
              </a:rPr>
              <a:t> user to report </a:t>
            </a:r>
            <a:r>
              <a:rPr lang="it-IT" b="1" dirty="0" err="1">
                <a:solidFill>
                  <a:schemeClr val="accent2">
                    <a:lumMod val="75000"/>
                  </a:schemeClr>
                </a:solidFill>
                <a:latin typeface="Helvetica Neue" charset="0"/>
                <a:ea typeface="Helvetica Neue" charset="0"/>
                <a:cs typeface="Helvetica Neue" charset="0"/>
              </a:rPr>
              <a:t>problems</a:t>
            </a:r>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Incident</a:t>
            </a:r>
            <a:r>
              <a:rPr lang="it-IT" b="1" dirty="0">
                <a:solidFill>
                  <a:schemeClr val="accent2">
                    <a:lumMod val="75000"/>
                  </a:schemeClr>
                </a:solidFill>
                <a:latin typeface="Helvetica Neue" charset="0"/>
                <a:ea typeface="Helvetica Neue" charset="0"/>
                <a:cs typeface="Helvetica Neue" charset="0"/>
              </a:rPr>
              <a:t> Form»</a:t>
            </a:r>
          </a:p>
        </p:txBody>
      </p:sp>
      <p:pic>
        <p:nvPicPr>
          <p:cNvPr id="6" name="Immagine 5">
            <a:extLst>
              <a:ext uri="{FF2B5EF4-FFF2-40B4-BE49-F238E27FC236}">
                <a16:creationId xmlns:a16="http://schemas.microsoft.com/office/drawing/2014/main" id="{2393A036-9012-F925-F648-3A8B7A288C9C}"/>
              </a:ext>
            </a:extLst>
          </p:cNvPr>
          <p:cNvPicPr>
            <a:picLocks noChangeAspect="1"/>
          </p:cNvPicPr>
          <p:nvPr/>
        </p:nvPicPr>
        <p:blipFill>
          <a:blip r:embed="rId2"/>
          <a:stretch>
            <a:fillRect/>
          </a:stretch>
        </p:blipFill>
        <p:spPr>
          <a:xfrm>
            <a:off x="2712720" y="1198066"/>
            <a:ext cx="6766560" cy="5584178"/>
          </a:xfrm>
          <a:prstGeom prst="rect">
            <a:avLst/>
          </a:prstGeom>
        </p:spPr>
      </p:pic>
    </p:spTree>
    <p:extLst>
      <p:ext uri="{BB962C8B-B14F-4D97-AF65-F5344CB8AC3E}">
        <p14:creationId xmlns:p14="http://schemas.microsoft.com/office/powerpoint/2010/main" val="128261692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Locust</a:t>
            </a:r>
            <a:endParaRPr lang="en-GB" dirty="0"/>
          </a:p>
        </p:txBody>
      </p:sp>
      <p:sp>
        <p:nvSpPr>
          <p:cNvPr id="5" name="CasellaDiTesto 4"/>
          <p:cNvSpPr txBox="1"/>
          <p:nvPr/>
        </p:nvSpPr>
        <p:spPr>
          <a:xfrm>
            <a:off x="3895344" y="811956"/>
            <a:ext cx="5157215"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System load testing: a good case</a:t>
            </a:r>
          </a:p>
        </p:txBody>
      </p:sp>
      <p:pic>
        <p:nvPicPr>
          <p:cNvPr id="15" name="Immagine 14">
            <a:extLst>
              <a:ext uri="{FF2B5EF4-FFF2-40B4-BE49-F238E27FC236}">
                <a16:creationId xmlns:a16="http://schemas.microsoft.com/office/drawing/2014/main" id="{75E70048-2710-93A3-E938-17BF28D7FDDD}"/>
              </a:ext>
            </a:extLst>
          </p:cNvPr>
          <p:cNvPicPr>
            <a:picLocks noChangeAspect="1"/>
          </p:cNvPicPr>
          <p:nvPr/>
        </p:nvPicPr>
        <p:blipFill>
          <a:blip r:embed="rId2"/>
          <a:stretch>
            <a:fillRect/>
          </a:stretch>
        </p:blipFill>
        <p:spPr>
          <a:xfrm>
            <a:off x="4663711" y="1181288"/>
            <a:ext cx="2864577" cy="5431536"/>
          </a:xfrm>
          <a:prstGeom prst="rect">
            <a:avLst/>
          </a:prstGeom>
        </p:spPr>
      </p:pic>
    </p:spTree>
    <p:extLst>
      <p:ext uri="{BB962C8B-B14F-4D97-AF65-F5344CB8AC3E}">
        <p14:creationId xmlns:p14="http://schemas.microsoft.com/office/powerpoint/2010/main" val="42846136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Locust</a:t>
            </a:r>
            <a:endParaRPr lang="en-GB" dirty="0"/>
          </a:p>
        </p:txBody>
      </p:sp>
      <p:sp>
        <p:nvSpPr>
          <p:cNvPr id="5" name="CasellaDiTesto 4"/>
          <p:cNvSpPr txBox="1"/>
          <p:nvPr/>
        </p:nvSpPr>
        <p:spPr>
          <a:xfrm>
            <a:off x="3895344" y="811956"/>
            <a:ext cx="5157215"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System load testing: a good case</a:t>
            </a:r>
          </a:p>
        </p:txBody>
      </p:sp>
      <p:pic>
        <p:nvPicPr>
          <p:cNvPr id="4" name="Immagine 3">
            <a:extLst>
              <a:ext uri="{FF2B5EF4-FFF2-40B4-BE49-F238E27FC236}">
                <a16:creationId xmlns:a16="http://schemas.microsoft.com/office/drawing/2014/main" id="{01FA211A-11BF-B1D9-5C68-BB5B1D965B6B}"/>
              </a:ext>
            </a:extLst>
          </p:cNvPr>
          <p:cNvPicPr>
            <a:picLocks noChangeAspect="1"/>
          </p:cNvPicPr>
          <p:nvPr/>
        </p:nvPicPr>
        <p:blipFill>
          <a:blip r:embed="rId2"/>
          <a:stretch>
            <a:fillRect/>
          </a:stretch>
        </p:blipFill>
        <p:spPr>
          <a:xfrm>
            <a:off x="0" y="1489311"/>
            <a:ext cx="12192000" cy="2178593"/>
          </a:xfrm>
          <a:prstGeom prst="rect">
            <a:avLst/>
          </a:prstGeom>
        </p:spPr>
      </p:pic>
      <p:pic>
        <p:nvPicPr>
          <p:cNvPr id="7" name="Immagine 6">
            <a:extLst>
              <a:ext uri="{FF2B5EF4-FFF2-40B4-BE49-F238E27FC236}">
                <a16:creationId xmlns:a16="http://schemas.microsoft.com/office/drawing/2014/main" id="{CFF125C7-0F5B-114A-EF31-AFDEAF41D7D7}"/>
              </a:ext>
            </a:extLst>
          </p:cNvPr>
          <p:cNvPicPr>
            <a:picLocks noChangeAspect="1"/>
          </p:cNvPicPr>
          <p:nvPr/>
        </p:nvPicPr>
        <p:blipFill>
          <a:blip r:embed="rId3"/>
          <a:stretch>
            <a:fillRect/>
          </a:stretch>
        </p:blipFill>
        <p:spPr>
          <a:xfrm>
            <a:off x="0" y="4324446"/>
            <a:ext cx="12192000" cy="1830131"/>
          </a:xfrm>
          <a:prstGeom prst="rect">
            <a:avLst/>
          </a:prstGeom>
        </p:spPr>
      </p:pic>
    </p:spTree>
    <p:extLst>
      <p:ext uri="{BB962C8B-B14F-4D97-AF65-F5344CB8AC3E}">
        <p14:creationId xmlns:p14="http://schemas.microsoft.com/office/powerpoint/2010/main" val="229728920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Locust</a:t>
            </a:r>
            <a:endParaRPr lang="en-GB" dirty="0"/>
          </a:p>
        </p:txBody>
      </p:sp>
      <p:sp>
        <p:nvSpPr>
          <p:cNvPr id="5" name="CasellaDiTesto 4"/>
          <p:cNvSpPr txBox="1"/>
          <p:nvPr/>
        </p:nvSpPr>
        <p:spPr>
          <a:xfrm>
            <a:off x="3858768" y="811956"/>
            <a:ext cx="4837175"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System load testing: a </a:t>
            </a:r>
            <a:r>
              <a:rPr lang="it-IT" b="1" dirty="0" err="1">
                <a:solidFill>
                  <a:schemeClr val="accent2">
                    <a:lumMod val="75000"/>
                  </a:schemeClr>
                </a:solidFill>
                <a:latin typeface="Helvetica Neue" charset="0"/>
                <a:ea typeface="Helvetica Neue" charset="0"/>
                <a:cs typeface="Helvetica Neue" charset="0"/>
              </a:rPr>
              <a:t>bad</a:t>
            </a:r>
            <a:r>
              <a:rPr lang="it-IT" b="1" dirty="0">
                <a:solidFill>
                  <a:schemeClr val="accent2">
                    <a:lumMod val="75000"/>
                  </a:schemeClr>
                </a:solidFill>
                <a:latin typeface="Helvetica Neue" charset="0"/>
                <a:ea typeface="Helvetica Neue" charset="0"/>
                <a:cs typeface="Helvetica Neue" charset="0"/>
              </a:rPr>
              <a:t> case</a:t>
            </a:r>
          </a:p>
        </p:txBody>
      </p:sp>
      <p:pic>
        <p:nvPicPr>
          <p:cNvPr id="4" name="Immagine 3">
            <a:extLst>
              <a:ext uri="{FF2B5EF4-FFF2-40B4-BE49-F238E27FC236}">
                <a16:creationId xmlns:a16="http://schemas.microsoft.com/office/drawing/2014/main" id="{EE42B745-851D-8126-57B8-D8C668CED56E}"/>
              </a:ext>
            </a:extLst>
          </p:cNvPr>
          <p:cNvPicPr>
            <a:picLocks noChangeAspect="1"/>
          </p:cNvPicPr>
          <p:nvPr/>
        </p:nvPicPr>
        <p:blipFill>
          <a:blip r:embed="rId2"/>
          <a:stretch>
            <a:fillRect/>
          </a:stretch>
        </p:blipFill>
        <p:spPr>
          <a:xfrm>
            <a:off x="4390254" y="1181288"/>
            <a:ext cx="3411492" cy="5515692"/>
          </a:xfrm>
          <a:prstGeom prst="rect">
            <a:avLst/>
          </a:prstGeom>
        </p:spPr>
      </p:pic>
    </p:spTree>
    <p:extLst>
      <p:ext uri="{BB962C8B-B14F-4D97-AF65-F5344CB8AC3E}">
        <p14:creationId xmlns:p14="http://schemas.microsoft.com/office/powerpoint/2010/main" val="18931363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934720" y="-2523"/>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Prometheus-setup</a:t>
            </a:r>
            <a:endParaRPr lang="it-IT" b="1" dirty="0">
              <a:solidFill>
                <a:schemeClr val="accent2">
                  <a:lumMod val="75000"/>
                </a:schemeClr>
              </a:solidFill>
              <a:latin typeface="Calibri" charset="0"/>
              <a:ea typeface="Calibri" charset="0"/>
              <a:cs typeface="Calibri" charset="0"/>
            </a:endParaRPr>
          </a:p>
        </p:txBody>
      </p:sp>
      <p:sp>
        <p:nvSpPr>
          <p:cNvPr id="8" name="Segnaposto contenuto 2">
            <a:extLst>
              <a:ext uri="{FF2B5EF4-FFF2-40B4-BE49-F238E27FC236}">
                <a16:creationId xmlns:a16="http://schemas.microsoft.com/office/drawing/2014/main" id="{BDBB7D20-3AC2-51C8-AA8A-A5491FCD4726}"/>
              </a:ext>
            </a:extLst>
          </p:cNvPr>
          <p:cNvSpPr txBox="1">
            <a:spLocks/>
          </p:cNvSpPr>
          <p:nvPr/>
        </p:nvSpPr>
        <p:spPr>
          <a:xfrm>
            <a:off x="838198" y="5199397"/>
            <a:ext cx="10515600" cy="76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dirty="0"/>
          </a:p>
        </p:txBody>
      </p:sp>
      <p:sp>
        <p:nvSpPr>
          <p:cNvPr id="11" name="CasellaDiTesto 10">
            <a:extLst>
              <a:ext uri="{FF2B5EF4-FFF2-40B4-BE49-F238E27FC236}">
                <a16:creationId xmlns:a16="http://schemas.microsoft.com/office/drawing/2014/main" id="{6EBF9A7B-45A4-D22B-1850-DC7B27412B96}"/>
              </a:ext>
            </a:extLst>
          </p:cNvPr>
          <p:cNvSpPr txBox="1"/>
          <p:nvPr/>
        </p:nvSpPr>
        <p:spPr>
          <a:xfrm>
            <a:off x="795277" y="2650485"/>
            <a:ext cx="6094476" cy="338554"/>
          </a:xfrm>
          <a:prstGeom prst="rect">
            <a:avLst/>
          </a:prstGeom>
          <a:noFill/>
        </p:spPr>
        <p:txBody>
          <a:bodyPr wrap="square">
            <a:spAutoFit/>
          </a:bodyPr>
          <a:lstStyle/>
          <a:p>
            <a:r>
              <a:rPr lang="it-IT" sz="1600" b="1"/>
              <a:t>&gt; docker pull prom/prometheus: latest</a:t>
            </a:r>
          </a:p>
        </p:txBody>
      </p:sp>
      <p:sp>
        <p:nvSpPr>
          <p:cNvPr id="12" name="CasellaDiTesto 11">
            <a:extLst>
              <a:ext uri="{FF2B5EF4-FFF2-40B4-BE49-F238E27FC236}">
                <a16:creationId xmlns:a16="http://schemas.microsoft.com/office/drawing/2014/main" id="{D2A6240A-3722-BD96-28A7-B160162F0E76}"/>
              </a:ext>
            </a:extLst>
          </p:cNvPr>
          <p:cNvSpPr txBox="1"/>
          <p:nvPr/>
        </p:nvSpPr>
        <p:spPr>
          <a:xfrm>
            <a:off x="3521224" y="3660514"/>
            <a:ext cx="4540872" cy="3077766"/>
          </a:xfrm>
          <a:prstGeom prst="rect">
            <a:avLst/>
          </a:prstGeom>
          <a:solidFill>
            <a:schemeClr val="bg2">
              <a:lumMod val="10000"/>
            </a:schemeClr>
          </a:solidFill>
        </p:spPr>
        <p:txBody>
          <a:bodyPr wrap="square" rtlCol="0">
            <a:spAutoFit/>
          </a:bodyPr>
          <a:lstStyle/>
          <a:p>
            <a:r>
              <a:rPr lang="it-IT" sz="1600" b="0">
                <a:solidFill>
                  <a:srgbClr val="569CD6"/>
                </a:solidFill>
                <a:effectLst/>
                <a:latin typeface="Consolas" panose="020B0609020204030204" pitchFamily="49" charset="0"/>
              </a:rPr>
              <a:t>global</a:t>
            </a:r>
            <a:r>
              <a:rPr lang="it-IT" sz="1600" b="0">
                <a:solidFill>
                  <a:srgbClr val="D4D4D4"/>
                </a:solidFill>
                <a:effectLst/>
                <a:latin typeface="Consolas" panose="020B0609020204030204" pitchFamily="49" charset="0"/>
              </a:rPr>
              <a:t>:</a:t>
            </a:r>
          </a:p>
          <a:p>
            <a:r>
              <a:rPr lang="it-IT" sz="1600" b="0">
                <a:solidFill>
                  <a:srgbClr val="D4D4D4"/>
                </a:solidFill>
                <a:effectLst/>
                <a:latin typeface="Consolas" panose="020B0609020204030204" pitchFamily="49" charset="0"/>
              </a:rPr>
              <a:t>  </a:t>
            </a:r>
            <a:r>
              <a:rPr lang="it-IT" sz="1600" b="0">
                <a:solidFill>
                  <a:srgbClr val="569CD6"/>
                </a:solidFill>
                <a:effectLst/>
                <a:latin typeface="Consolas" panose="020B0609020204030204" pitchFamily="49" charset="0"/>
              </a:rPr>
              <a:t>scrape_interval</a:t>
            </a:r>
            <a:r>
              <a:rPr lang="it-IT" sz="1600" b="0">
                <a:solidFill>
                  <a:srgbClr val="D4D4D4"/>
                </a:solidFill>
                <a:effectLst/>
                <a:latin typeface="Consolas" panose="020B0609020204030204" pitchFamily="49" charset="0"/>
              </a:rPr>
              <a:t>: </a:t>
            </a:r>
            <a:r>
              <a:rPr lang="it-IT" sz="1600" b="0">
                <a:solidFill>
                  <a:srgbClr val="CE9178"/>
                </a:solidFill>
                <a:effectLst/>
                <a:latin typeface="Consolas" panose="020B0609020204030204" pitchFamily="49" charset="0"/>
              </a:rPr>
              <a:t>15s</a:t>
            </a:r>
            <a:endParaRPr lang="it-IT" sz="1600" b="0">
              <a:solidFill>
                <a:srgbClr val="D4D4D4"/>
              </a:solidFill>
              <a:effectLst/>
              <a:latin typeface="Consolas" panose="020B0609020204030204" pitchFamily="49" charset="0"/>
            </a:endParaRPr>
          </a:p>
          <a:p>
            <a:r>
              <a:rPr lang="it-IT" sz="1600" b="0">
                <a:solidFill>
                  <a:srgbClr val="D4D4D4"/>
                </a:solidFill>
                <a:effectLst/>
                <a:latin typeface="Consolas" panose="020B0609020204030204" pitchFamily="49" charset="0"/>
              </a:rPr>
              <a:t>  </a:t>
            </a:r>
            <a:r>
              <a:rPr lang="it-IT" sz="1600" b="0">
                <a:solidFill>
                  <a:srgbClr val="569CD6"/>
                </a:solidFill>
                <a:effectLst/>
                <a:latin typeface="Consolas" panose="020B0609020204030204" pitchFamily="49" charset="0"/>
              </a:rPr>
              <a:t>scrape_timeout</a:t>
            </a:r>
            <a:r>
              <a:rPr lang="it-IT" sz="1600" b="0">
                <a:solidFill>
                  <a:srgbClr val="D4D4D4"/>
                </a:solidFill>
                <a:effectLst/>
                <a:latin typeface="Consolas" panose="020B0609020204030204" pitchFamily="49" charset="0"/>
              </a:rPr>
              <a:t>: </a:t>
            </a:r>
            <a:r>
              <a:rPr lang="it-IT" sz="1600" b="0">
                <a:solidFill>
                  <a:srgbClr val="CE9178"/>
                </a:solidFill>
                <a:effectLst/>
                <a:latin typeface="Consolas" panose="020B0609020204030204" pitchFamily="49" charset="0"/>
              </a:rPr>
              <a:t>60s</a:t>
            </a:r>
            <a:endParaRPr lang="it-IT" sz="1600" b="0">
              <a:solidFill>
                <a:srgbClr val="D4D4D4"/>
              </a:solidFill>
              <a:effectLst/>
              <a:latin typeface="Consolas" panose="020B0609020204030204" pitchFamily="49" charset="0"/>
            </a:endParaRPr>
          </a:p>
          <a:p>
            <a:br>
              <a:rPr lang="it-IT" sz="1600" b="0">
                <a:solidFill>
                  <a:srgbClr val="D4D4D4"/>
                </a:solidFill>
                <a:effectLst/>
                <a:latin typeface="Consolas" panose="020B0609020204030204" pitchFamily="49" charset="0"/>
              </a:rPr>
            </a:br>
            <a:r>
              <a:rPr lang="it-IT" sz="1600" b="0">
                <a:solidFill>
                  <a:srgbClr val="569CD6"/>
                </a:solidFill>
                <a:effectLst/>
                <a:latin typeface="Consolas" panose="020B0609020204030204" pitchFamily="49" charset="0"/>
              </a:rPr>
              <a:t>scrape_configs</a:t>
            </a:r>
            <a:r>
              <a:rPr lang="it-IT" sz="1600" b="0">
                <a:solidFill>
                  <a:srgbClr val="D4D4D4"/>
                </a:solidFill>
                <a:effectLst/>
                <a:latin typeface="Consolas" panose="020B0609020204030204" pitchFamily="49" charset="0"/>
              </a:rPr>
              <a:t>:</a:t>
            </a:r>
          </a:p>
          <a:p>
            <a:r>
              <a:rPr lang="it-IT" sz="1600" b="0">
                <a:solidFill>
                  <a:srgbClr val="D4D4D4"/>
                </a:solidFill>
                <a:effectLst/>
                <a:latin typeface="Consolas" panose="020B0609020204030204" pitchFamily="49" charset="0"/>
              </a:rPr>
              <a:t>  - </a:t>
            </a:r>
            <a:r>
              <a:rPr lang="it-IT" sz="1600" b="0">
                <a:solidFill>
                  <a:srgbClr val="569CD6"/>
                </a:solidFill>
                <a:effectLst/>
                <a:latin typeface="Consolas" panose="020B0609020204030204" pitchFamily="49" charset="0"/>
              </a:rPr>
              <a:t>job_name</a:t>
            </a:r>
            <a:r>
              <a:rPr lang="it-IT" sz="1600" b="0">
                <a:solidFill>
                  <a:srgbClr val="D4D4D4"/>
                </a:solidFill>
                <a:effectLst/>
                <a:latin typeface="Consolas" panose="020B0609020204030204" pitchFamily="49" charset="0"/>
              </a:rPr>
              <a:t>: </a:t>
            </a:r>
            <a:r>
              <a:rPr lang="it-IT" sz="1600" b="0">
                <a:solidFill>
                  <a:srgbClr val="CE9178"/>
                </a:solidFill>
                <a:effectLst/>
                <a:latin typeface="Consolas" panose="020B0609020204030204" pitchFamily="49" charset="0"/>
              </a:rPr>
              <a:t>'fastapi'</a:t>
            </a:r>
            <a:endParaRPr lang="it-IT" sz="1600" b="0">
              <a:solidFill>
                <a:srgbClr val="D4D4D4"/>
              </a:solidFill>
              <a:effectLst/>
              <a:latin typeface="Consolas" panose="020B0609020204030204" pitchFamily="49" charset="0"/>
            </a:endParaRPr>
          </a:p>
          <a:p>
            <a:r>
              <a:rPr lang="it-IT" sz="1600" b="0">
                <a:solidFill>
                  <a:srgbClr val="D4D4D4"/>
                </a:solidFill>
                <a:effectLst/>
                <a:latin typeface="Consolas" panose="020B0609020204030204" pitchFamily="49" charset="0"/>
              </a:rPr>
              <a:t>    </a:t>
            </a:r>
            <a:r>
              <a:rPr lang="it-IT" sz="1600" b="0">
                <a:solidFill>
                  <a:srgbClr val="569CD6"/>
                </a:solidFill>
                <a:effectLst/>
                <a:latin typeface="Consolas" panose="020B0609020204030204" pitchFamily="49" charset="0"/>
              </a:rPr>
              <a:t>scrape_interval</a:t>
            </a:r>
            <a:r>
              <a:rPr lang="it-IT" sz="1600" b="0">
                <a:solidFill>
                  <a:srgbClr val="D4D4D4"/>
                </a:solidFill>
                <a:effectLst/>
                <a:latin typeface="Consolas" panose="020B0609020204030204" pitchFamily="49" charset="0"/>
              </a:rPr>
              <a:t>: </a:t>
            </a:r>
            <a:r>
              <a:rPr lang="it-IT" sz="1600" b="0">
                <a:solidFill>
                  <a:srgbClr val="CE9178"/>
                </a:solidFill>
                <a:effectLst/>
                <a:latin typeface="Consolas" panose="020B0609020204030204" pitchFamily="49" charset="0"/>
              </a:rPr>
              <a:t>15s</a:t>
            </a:r>
            <a:endParaRPr lang="it-IT" sz="1600" b="0">
              <a:solidFill>
                <a:srgbClr val="D4D4D4"/>
              </a:solidFill>
              <a:effectLst/>
              <a:latin typeface="Consolas" panose="020B0609020204030204" pitchFamily="49" charset="0"/>
            </a:endParaRPr>
          </a:p>
          <a:p>
            <a:r>
              <a:rPr lang="it-IT" sz="1600" b="0">
                <a:solidFill>
                  <a:srgbClr val="D4D4D4"/>
                </a:solidFill>
                <a:effectLst/>
                <a:latin typeface="Consolas" panose="020B0609020204030204" pitchFamily="49" charset="0"/>
              </a:rPr>
              <a:t>    </a:t>
            </a:r>
            <a:r>
              <a:rPr lang="it-IT" sz="1600" b="0">
                <a:solidFill>
                  <a:srgbClr val="569CD6"/>
                </a:solidFill>
                <a:effectLst/>
                <a:latin typeface="Consolas" panose="020B0609020204030204" pitchFamily="49" charset="0"/>
              </a:rPr>
              <a:t>scrape_timeout</a:t>
            </a:r>
            <a:r>
              <a:rPr lang="it-IT" sz="1600" b="0">
                <a:solidFill>
                  <a:srgbClr val="D4D4D4"/>
                </a:solidFill>
                <a:effectLst/>
                <a:latin typeface="Consolas" panose="020B0609020204030204" pitchFamily="49" charset="0"/>
              </a:rPr>
              <a:t>: </a:t>
            </a:r>
            <a:r>
              <a:rPr lang="it-IT" sz="1600">
                <a:solidFill>
                  <a:srgbClr val="CE9178"/>
                </a:solidFill>
                <a:latin typeface="Consolas" panose="020B0609020204030204" pitchFamily="49" charset="0"/>
              </a:rPr>
              <a:t>60</a:t>
            </a:r>
            <a:r>
              <a:rPr lang="it-IT" sz="1600" b="0">
                <a:solidFill>
                  <a:srgbClr val="CE9178"/>
                </a:solidFill>
                <a:effectLst/>
                <a:latin typeface="Consolas" panose="020B0609020204030204" pitchFamily="49" charset="0"/>
              </a:rPr>
              <a:t>s</a:t>
            </a:r>
            <a:endParaRPr lang="it-IT" sz="1600" b="0">
              <a:solidFill>
                <a:srgbClr val="D4D4D4"/>
              </a:solidFill>
              <a:effectLst/>
              <a:latin typeface="Consolas" panose="020B0609020204030204" pitchFamily="49" charset="0"/>
            </a:endParaRPr>
          </a:p>
          <a:p>
            <a:r>
              <a:rPr lang="it-IT" sz="1600" b="0">
                <a:solidFill>
                  <a:srgbClr val="D4D4D4"/>
                </a:solidFill>
                <a:effectLst/>
                <a:latin typeface="Consolas" panose="020B0609020204030204" pitchFamily="49" charset="0"/>
              </a:rPr>
              <a:t>    </a:t>
            </a:r>
            <a:r>
              <a:rPr lang="it-IT" sz="1600" b="0">
                <a:solidFill>
                  <a:srgbClr val="569CD6"/>
                </a:solidFill>
                <a:effectLst/>
                <a:latin typeface="Consolas" panose="020B0609020204030204" pitchFamily="49" charset="0"/>
              </a:rPr>
              <a:t>static_configs</a:t>
            </a:r>
            <a:r>
              <a:rPr lang="it-IT" sz="1600" b="0">
                <a:solidFill>
                  <a:srgbClr val="D4D4D4"/>
                </a:solidFill>
                <a:effectLst/>
                <a:latin typeface="Consolas" panose="020B0609020204030204" pitchFamily="49" charset="0"/>
              </a:rPr>
              <a:t>:</a:t>
            </a:r>
          </a:p>
          <a:p>
            <a:r>
              <a:rPr lang="it-IT" sz="1600" b="0">
                <a:solidFill>
                  <a:srgbClr val="D4D4D4"/>
                </a:solidFill>
                <a:effectLst/>
                <a:latin typeface="Consolas" panose="020B0609020204030204" pitchFamily="49" charset="0"/>
              </a:rPr>
              <a:t>      - </a:t>
            </a:r>
            <a:r>
              <a:rPr lang="it-IT" sz="1600" b="0">
                <a:solidFill>
                  <a:srgbClr val="569CD6"/>
                </a:solidFill>
                <a:effectLst/>
                <a:latin typeface="Consolas" panose="020B0609020204030204" pitchFamily="49" charset="0"/>
              </a:rPr>
              <a:t>targets</a:t>
            </a:r>
            <a:r>
              <a:rPr lang="it-IT" sz="1600" b="0">
                <a:solidFill>
                  <a:srgbClr val="D4D4D4"/>
                </a:solidFill>
                <a:effectLst/>
                <a:latin typeface="Consolas" panose="020B0609020204030204" pitchFamily="49" charset="0"/>
              </a:rPr>
              <a:t>: [</a:t>
            </a:r>
            <a:r>
              <a:rPr lang="it-IT" sz="1600" b="0">
                <a:solidFill>
                  <a:srgbClr val="CE9178"/>
                </a:solidFill>
                <a:effectLst/>
                <a:latin typeface="Consolas" panose="020B0609020204030204" pitchFamily="49" charset="0"/>
              </a:rPr>
              <a:t>'docker.for.mac.localhost:9100'</a:t>
            </a:r>
            <a:r>
              <a:rPr lang="it-IT" sz="1600" b="0">
                <a:solidFill>
                  <a:srgbClr val="D4D4D4"/>
                </a:solidFill>
                <a:effectLst/>
                <a:latin typeface="Consolas" panose="020B0609020204030204" pitchFamily="49" charset="0"/>
              </a:rPr>
              <a:t>]</a:t>
            </a:r>
          </a:p>
          <a:p>
            <a:endParaRPr lang="it-IT"/>
          </a:p>
        </p:txBody>
      </p:sp>
      <p:sp>
        <p:nvSpPr>
          <p:cNvPr id="14" name="CasellaDiTesto 13">
            <a:extLst>
              <a:ext uri="{FF2B5EF4-FFF2-40B4-BE49-F238E27FC236}">
                <a16:creationId xmlns:a16="http://schemas.microsoft.com/office/drawing/2014/main" id="{D0342880-C78A-F491-330A-C83E9BFA1ED6}"/>
              </a:ext>
            </a:extLst>
          </p:cNvPr>
          <p:cNvSpPr txBox="1"/>
          <p:nvPr/>
        </p:nvSpPr>
        <p:spPr>
          <a:xfrm>
            <a:off x="7281544" y="1787200"/>
            <a:ext cx="4293606" cy="923330"/>
          </a:xfrm>
          <a:prstGeom prst="rect">
            <a:avLst/>
          </a:prstGeom>
          <a:solidFill>
            <a:schemeClr val="tx1">
              <a:lumMod val="95000"/>
              <a:lumOff val="5000"/>
            </a:schemeClr>
          </a:solidFill>
        </p:spPr>
        <p:txBody>
          <a:bodyPr wrap="square">
            <a:spAutoFit/>
          </a:bodyPr>
          <a:lstStyle/>
          <a:p>
            <a:r>
              <a:rPr lang="en-US" b="0">
                <a:solidFill>
                  <a:srgbClr val="C586C0"/>
                </a:solidFill>
                <a:effectLst/>
                <a:latin typeface="Consolas" panose="020B0609020204030204" pitchFamily="49" charset="0"/>
              </a:rPr>
              <a:t>FROM</a:t>
            </a:r>
            <a:r>
              <a:rPr lang="en-US" b="0">
                <a:solidFill>
                  <a:srgbClr val="D4D4D4"/>
                </a:solidFill>
                <a:effectLst/>
                <a:latin typeface="Consolas" panose="020B0609020204030204" pitchFamily="49" charset="0"/>
              </a:rPr>
              <a:t> </a:t>
            </a:r>
            <a:r>
              <a:rPr lang="en-US" b="0">
                <a:solidFill>
                  <a:srgbClr val="4EC9B0"/>
                </a:solidFill>
                <a:effectLst/>
                <a:latin typeface="Consolas" panose="020B0609020204030204" pitchFamily="49" charset="0"/>
              </a:rPr>
              <a:t>prom/prometheus</a:t>
            </a:r>
            <a:endParaRPr lang="en-US" b="0">
              <a:solidFill>
                <a:srgbClr val="D4D4D4"/>
              </a:solidFill>
              <a:effectLst/>
              <a:latin typeface="Consolas" panose="020B0609020204030204" pitchFamily="49" charset="0"/>
            </a:endParaRPr>
          </a:p>
          <a:p>
            <a:r>
              <a:rPr lang="en-US" b="0">
                <a:solidFill>
                  <a:srgbClr val="C586C0"/>
                </a:solidFill>
                <a:effectLst/>
                <a:latin typeface="Consolas" panose="020B0609020204030204" pitchFamily="49" charset="0"/>
              </a:rPr>
              <a:t>COPY</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prometheus.yml</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/etc/prometheus/prometheus.yml</a:t>
            </a:r>
            <a:endParaRPr lang="en-US" b="0">
              <a:solidFill>
                <a:srgbClr val="D4D4D4"/>
              </a:solidFill>
              <a:effectLst/>
              <a:latin typeface="Consolas" panose="020B0609020204030204" pitchFamily="49" charset="0"/>
            </a:endParaRPr>
          </a:p>
        </p:txBody>
      </p:sp>
      <p:sp>
        <p:nvSpPr>
          <p:cNvPr id="15" name="CasellaDiTesto 14">
            <a:extLst>
              <a:ext uri="{FF2B5EF4-FFF2-40B4-BE49-F238E27FC236}">
                <a16:creationId xmlns:a16="http://schemas.microsoft.com/office/drawing/2014/main" id="{B079CF19-44DB-C712-C30B-1B2518EEF825}"/>
              </a:ext>
            </a:extLst>
          </p:cNvPr>
          <p:cNvSpPr txBox="1"/>
          <p:nvPr/>
        </p:nvSpPr>
        <p:spPr>
          <a:xfrm>
            <a:off x="7203906" y="1417868"/>
            <a:ext cx="2069490" cy="369332"/>
          </a:xfrm>
          <a:prstGeom prst="rect">
            <a:avLst/>
          </a:prstGeom>
          <a:noFill/>
        </p:spPr>
        <p:txBody>
          <a:bodyPr wrap="square" rtlCol="0">
            <a:spAutoFit/>
          </a:bodyPr>
          <a:lstStyle/>
          <a:p>
            <a:r>
              <a:rPr lang="it-IT" b="1" i="1">
                <a:ea typeface="Roboto" panose="02000000000000000000" pitchFamily="2" charset="0"/>
              </a:rPr>
              <a:t>dockerfile</a:t>
            </a:r>
            <a:endParaRPr lang="it-IT" sz="2000" b="1" i="1">
              <a:ea typeface="Roboto" panose="02000000000000000000" pitchFamily="2" charset="0"/>
            </a:endParaRPr>
          </a:p>
        </p:txBody>
      </p:sp>
      <p:sp>
        <p:nvSpPr>
          <p:cNvPr id="16" name="CasellaDiTesto 15">
            <a:extLst>
              <a:ext uri="{FF2B5EF4-FFF2-40B4-BE49-F238E27FC236}">
                <a16:creationId xmlns:a16="http://schemas.microsoft.com/office/drawing/2014/main" id="{4F5F1B63-E38B-874A-39BB-B93C186D1564}"/>
              </a:ext>
            </a:extLst>
          </p:cNvPr>
          <p:cNvSpPr txBox="1"/>
          <p:nvPr/>
        </p:nvSpPr>
        <p:spPr>
          <a:xfrm>
            <a:off x="3451279" y="3270522"/>
            <a:ext cx="3343982" cy="369332"/>
          </a:xfrm>
          <a:prstGeom prst="rect">
            <a:avLst/>
          </a:prstGeom>
          <a:noFill/>
        </p:spPr>
        <p:txBody>
          <a:bodyPr wrap="square" rtlCol="0">
            <a:spAutoFit/>
          </a:bodyPr>
          <a:lstStyle/>
          <a:p>
            <a:r>
              <a:rPr lang="it-IT" b="1" i="1"/>
              <a:t>prometheus.yml</a:t>
            </a:r>
          </a:p>
        </p:txBody>
      </p:sp>
      <p:cxnSp>
        <p:nvCxnSpPr>
          <p:cNvPr id="18" name="Connettore curvo 17">
            <a:extLst>
              <a:ext uri="{FF2B5EF4-FFF2-40B4-BE49-F238E27FC236}">
                <a16:creationId xmlns:a16="http://schemas.microsoft.com/office/drawing/2014/main" id="{96BE19F7-67A6-58E2-DD6A-754BB8D2A64C}"/>
              </a:ext>
            </a:extLst>
          </p:cNvPr>
          <p:cNvCxnSpPr>
            <a:cxnSpLocks/>
          </p:cNvCxnSpPr>
          <p:nvPr/>
        </p:nvCxnSpPr>
        <p:spPr>
          <a:xfrm rot="16200000" flipH="1">
            <a:off x="1331013" y="3257423"/>
            <a:ext cx="1928875" cy="1813194"/>
          </a:xfrm>
          <a:prstGeom prst="curved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E468E31E-8BBF-D47B-AC60-C90E89D841C6}"/>
              </a:ext>
            </a:extLst>
          </p:cNvPr>
          <p:cNvCxnSpPr>
            <a:cxnSpLocks/>
          </p:cNvCxnSpPr>
          <p:nvPr/>
        </p:nvCxnSpPr>
        <p:spPr>
          <a:xfrm flipV="1">
            <a:off x="8395106" y="2928148"/>
            <a:ext cx="1189696" cy="1101377"/>
          </a:xfrm>
          <a:prstGeom prst="curved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44720D1E-3214-E7FE-6B70-BFEAE19E6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422" y="1288567"/>
            <a:ext cx="3274036" cy="1380886"/>
          </a:xfrm>
          <a:prstGeom prst="rect">
            <a:avLst/>
          </a:prstGeom>
        </p:spPr>
      </p:pic>
    </p:spTree>
    <p:extLst>
      <p:ext uri="{BB962C8B-B14F-4D97-AF65-F5344CB8AC3E}">
        <p14:creationId xmlns:p14="http://schemas.microsoft.com/office/powerpoint/2010/main" val="992364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Locust</a:t>
            </a:r>
            <a:endParaRPr lang="en-GB" dirty="0"/>
          </a:p>
        </p:txBody>
      </p:sp>
      <p:sp>
        <p:nvSpPr>
          <p:cNvPr id="5" name="CasellaDiTesto 4"/>
          <p:cNvSpPr txBox="1"/>
          <p:nvPr/>
        </p:nvSpPr>
        <p:spPr>
          <a:xfrm>
            <a:off x="3858768" y="811956"/>
            <a:ext cx="4837175"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System load testing: a </a:t>
            </a:r>
            <a:r>
              <a:rPr lang="it-IT" b="1" dirty="0" err="1">
                <a:solidFill>
                  <a:schemeClr val="accent2">
                    <a:lumMod val="75000"/>
                  </a:schemeClr>
                </a:solidFill>
                <a:latin typeface="Helvetica Neue" charset="0"/>
                <a:ea typeface="Helvetica Neue" charset="0"/>
                <a:cs typeface="Helvetica Neue" charset="0"/>
              </a:rPr>
              <a:t>bad</a:t>
            </a:r>
            <a:r>
              <a:rPr lang="it-IT" b="1" dirty="0">
                <a:solidFill>
                  <a:schemeClr val="accent2">
                    <a:lumMod val="75000"/>
                  </a:schemeClr>
                </a:solidFill>
                <a:latin typeface="Helvetica Neue" charset="0"/>
                <a:ea typeface="Helvetica Neue" charset="0"/>
                <a:cs typeface="Helvetica Neue" charset="0"/>
              </a:rPr>
              <a:t> case</a:t>
            </a:r>
          </a:p>
        </p:txBody>
      </p:sp>
      <p:pic>
        <p:nvPicPr>
          <p:cNvPr id="4" name="Immagine 3">
            <a:extLst>
              <a:ext uri="{FF2B5EF4-FFF2-40B4-BE49-F238E27FC236}">
                <a16:creationId xmlns:a16="http://schemas.microsoft.com/office/drawing/2014/main" id="{740A8A66-36CC-74BE-B49E-163EB39DC0DE}"/>
              </a:ext>
            </a:extLst>
          </p:cNvPr>
          <p:cNvPicPr>
            <a:picLocks noChangeAspect="1"/>
          </p:cNvPicPr>
          <p:nvPr/>
        </p:nvPicPr>
        <p:blipFill>
          <a:blip r:embed="rId2"/>
          <a:stretch>
            <a:fillRect/>
          </a:stretch>
        </p:blipFill>
        <p:spPr>
          <a:xfrm>
            <a:off x="0" y="1542384"/>
            <a:ext cx="12192000" cy="1886616"/>
          </a:xfrm>
          <a:prstGeom prst="rect">
            <a:avLst/>
          </a:prstGeom>
        </p:spPr>
      </p:pic>
      <p:pic>
        <p:nvPicPr>
          <p:cNvPr id="7" name="Immagine 6">
            <a:extLst>
              <a:ext uri="{FF2B5EF4-FFF2-40B4-BE49-F238E27FC236}">
                <a16:creationId xmlns:a16="http://schemas.microsoft.com/office/drawing/2014/main" id="{E17D4BB7-7AE4-BC30-3EEA-1F5E70F9CB6B}"/>
              </a:ext>
            </a:extLst>
          </p:cNvPr>
          <p:cNvPicPr>
            <a:picLocks noChangeAspect="1"/>
          </p:cNvPicPr>
          <p:nvPr/>
        </p:nvPicPr>
        <p:blipFill>
          <a:blip r:embed="rId3"/>
          <a:stretch>
            <a:fillRect/>
          </a:stretch>
        </p:blipFill>
        <p:spPr>
          <a:xfrm>
            <a:off x="0" y="4290152"/>
            <a:ext cx="12192000" cy="2050928"/>
          </a:xfrm>
          <a:prstGeom prst="rect">
            <a:avLst/>
          </a:prstGeom>
        </p:spPr>
      </p:pic>
      <p:sp>
        <p:nvSpPr>
          <p:cNvPr id="8" name="Ovale 7">
            <a:extLst>
              <a:ext uri="{FF2B5EF4-FFF2-40B4-BE49-F238E27FC236}">
                <a16:creationId xmlns:a16="http://schemas.microsoft.com/office/drawing/2014/main" id="{801E0372-7F29-711D-BC21-AC2AA2EA5EC3}"/>
              </a:ext>
            </a:extLst>
          </p:cNvPr>
          <p:cNvSpPr/>
          <p:nvPr/>
        </p:nvSpPr>
        <p:spPr>
          <a:xfrm>
            <a:off x="3935415" y="5763236"/>
            <a:ext cx="4321170" cy="4404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31357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Alibi Detect</a:t>
            </a:r>
            <a:endParaRPr lang="en-GB" dirty="0"/>
          </a:p>
        </p:txBody>
      </p:sp>
      <p:sp>
        <p:nvSpPr>
          <p:cNvPr id="5" name="CasellaDiTesto 4"/>
          <p:cNvSpPr txBox="1"/>
          <p:nvPr/>
        </p:nvSpPr>
        <p:spPr>
          <a:xfrm>
            <a:off x="4908957" y="837123"/>
            <a:ext cx="2508309" cy="369332"/>
          </a:xfrm>
          <a:prstGeom prst="rect">
            <a:avLst/>
          </a:prstGeom>
          <a:noFill/>
        </p:spPr>
        <p:txBody>
          <a:bodyPr wrap="square" rtlCol="0">
            <a:spAutoFit/>
          </a:bodyPr>
          <a:lstStyle/>
          <a:p>
            <a:r>
              <a:rPr lang="it-IT" b="1" dirty="0">
                <a:solidFill>
                  <a:schemeClr val="accent2">
                    <a:lumMod val="75000"/>
                  </a:schemeClr>
                </a:solidFill>
                <a:latin typeface="Helvetica Neue" charset="0"/>
                <a:ea typeface="Helvetica Neue" charset="0"/>
                <a:cs typeface="Helvetica Neue" charset="0"/>
              </a:rPr>
              <a:t>Data </a:t>
            </a:r>
            <a:r>
              <a:rPr lang="it-IT" b="1" dirty="0" err="1">
                <a:solidFill>
                  <a:schemeClr val="accent2">
                    <a:lumMod val="75000"/>
                  </a:schemeClr>
                </a:solidFill>
                <a:latin typeface="Helvetica Neue" charset="0"/>
                <a:ea typeface="Helvetica Neue" charset="0"/>
                <a:cs typeface="Helvetica Neue" charset="0"/>
              </a:rPr>
              <a:t>Drift</a:t>
            </a:r>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Detection</a:t>
            </a:r>
            <a:endParaRPr lang="it-IT" b="1" dirty="0">
              <a:solidFill>
                <a:schemeClr val="accent2">
                  <a:lumMod val="75000"/>
                </a:schemeClr>
              </a:solidFill>
              <a:latin typeface="Helvetica Neue" charset="0"/>
              <a:ea typeface="Helvetica Neue" charset="0"/>
              <a:cs typeface="Helvetica Neue" charset="0"/>
            </a:endParaRPr>
          </a:p>
        </p:txBody>
      </p:sp>
      <p:sp>
        <p:nvSpPr>
          <p:cNvPr id="3" name="CasellaDiTesto 2">
            <a:extLst>
              <a:ext uri="{FF2B5EF4-FFF2-40B4-BE49-F238E27FC236}">
                <a16:creationId xmlns:a16="http://schemas.microsoft.com/office/drawing/2014/main" id="{B559C9DA-929C-5F6A-1E21-E9697CBF0566}"/>
              </a:ext>
            </a:extLst>
          </p:cNvPr>
          <p:cNvSpPr txBox="1"/>
          <p:nvPr/>
        </p:nvSpPr>
        <p:spPr>
          <a:xfrm>
            <a:off x="163563" y="1509281"/>
            <a:ext cx="11740413" cy="2246769"/>
          </a:xfrm>
          <a:prstGeom prst="rect">
            <a:avLst/>
          </a:prstGeom>
          <a:noFill/>
        </p:spPr>
        <p:txBody>
          <a:bodyPr wrap="square" rtlCol="0">
            <a:spAutoFit/>
          </a:bodyPr>
          <a:lstStyle/>
          <a:p>
            <a:r>
              <a:rPr lang="en-GB" sz="2800" dirty="0"/>
              <a:t>In order to recognize Data Drift, a real problem for system that works on thing that change in time and space as architectural styles, the library Alibi Detect has been chosen.</a:t>
            </a:r>
          </a:p>
          <a:p>
            <a:r>
              <a:rPr lang="en-GB" sz="2800" dirty="0"/>
              <a:t>In order to </a:t>
            </a:r>
            <a:r>
              <a:rPr lang="en-GB" sz="2800" dirty="0" err="1"/>
              <a:t>analyze</a:t>
            </a:r>
            <a:r>
              <a:rPr lang="en-GB" sz="2800" dirty="0"/>
              <a:t> this phenomenon while it’s happening, an </a:t>
            </a:r>
            <a:r>
              <a:rPr lang="en-GB" sz="2800" b="1" dirty="0"/>
              <a:t>online drift detector</a:t>
            </a:r>
            <a:r>
              <a:rPr lang="en-GB" sz="2800" dirty="0"/>
              <a:t> is used, in particular the </a:t>
            </a:r>
            <a:r>
              <a:rPr lang="en-US" sz="2800" b="1" i="0" dirty="0">
                <a:solidFill>
                  <a:srgbClr val="404040"/>
                </a:solidFill>
                <a:effectLst/>
              </a:rPr>
              <a:t>Online Maximum Mean Discrepancy</a:t>
            </a:r>
            <a:r>
              <a:rPr lang="en-GB" sz="2800" dirty="0"/>
              <a:t>.</a:t>
            </a:r>
          </a:p>
        </p:txBody>
      </p:sp>
      <p:pic>
        <p:nvPicPr>
          <p:cNvPr id="6" name="Immagine 5">
            <a:extLst>
              <a:ext uri="{FF2B5EF4-FFF2-40B4-BE49-F238E27FC236}">
                <a16:creationId xmlns:a16="http://schemas.microsoft.com/office/drawing/2014/main" id="{D6BDB3DF-2F6C-59B8-3607-52779A6D11DB}"/>
              </a:ext>
            </a:extLst>
          </p:cNvPr>
          <p:cNvPicPr>
            <a:picLocks noChangeAspect="1"/>
          </p:cNvPicPr>
          <p:nvPr/>
        </p:nvPicPr>
        <p:blipFill>
          <a:blip r:embed="rId2"/>
          <a:stretch>
            <a:fillRect/>
          </a:stretch>
        </p:blipFill>
        <p:spPr>
          <a:xfrm>
            <a:off x="7951610" y="168085"/>
            <a:ext cx="1066949" cy="1038370"/>
          </a:xfrm>
          <a:prstGeom prst="rect">
            <a:avLst/>
          </a:prstGeom>
        </p:spPr>
      </p:pic>
      <p:pic>
        <p:nvPicPr>
          <p:cNvPr id="8" name="Immagine 7">
            <a:extLst>
              <a:ext uri="{FF2B5EF4-FFF2-40B4-BE49-F238E27FC236}">
                <a16:creationId xmlns:a16="http://schemas.microsoft.com/office/drawing/2014/main" id="{B42B6063-23CB-BD14-418D-F80BD65DE56F}"/>
              </a:ext>
            </a:extLst>
          </p:cNvPr>
          <p:cNvPicPr>
            <a:picLocks noChangeAspect="1"/>
          </p:cNvPicPr>
          <p:nvPr/>
        </p:nvPicPr>
        <p:blipFill>
          <a:blip r:embed="rId3"/>
          <a:stretch>
            <a:fillRect/>
          </a:stretch>
        </p:blipFill>
        <p:spPr>
          <a:xfrm>
            <a:off x="2180678" y="3939769"/>
            <a:ext cx="7830643" cy="1705213"/>
          </a:xfrm>
          <a:prstGeom prst="rect">
            <a:avLst/>
          </a:prstGeom>
        </p:spPr>
      </p:pic>
      <p:sp>
        <p:nvSpPr>
          <p:cNvPr id="9" name="Fumetto: rettangolo con angoli arrotondati 8">
            <a:extLst>
              <a:ext uri="{FF2B5EF4-FFF2-40B4-BE49-F238E27FC236}">
                <a16:creationId xmlns:a16="http://schemas.microsoft.com/office/drawing/2014/main" id="{29E4F6DF-6995-2342-4952-F00121B194C4}"/>
              </a:ext>
            </a:extLst>
          </p:cNvPr>
          <p:cNvSpPr/>
          <p:nvPr/>
        </p:nvSpPr>
        <p:spPr>
          <a:xfrm>
            <a:off x="5891898" y="4079257"/>
            <a:ext cx="1673103" cy="455898"/>
          </a:xfrm>
          <a:prstGeom prst="wedgeRoundRectCallout">
            <a:avLst>
              <a:gd name="adj1" fmla="val 25508"/>
              <a:gd name="adj2" fmla="val 72500"/>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t>Mean</a:t>
            </a:r>
            <a:r>
              <a:rPr lang="it-IT" sz="1400" dirty="0"/>
              <a:t> </a:t>
            </a:r>
            <a:r>
              <a:rPr lang="it-IT" sz="1400" dirty="0" err="1"/>
              <a:t>embedding</a:t>
            </a:r>
            <a:r>
              <a:rPr lang="it-IT" sz="1400" dirty="0"/>
              <a:t> of p</a:t>
            </a:r>
            <a:endParaRPr lang="en-US" sz="1400" dirty="0"/>
          </a:p>
        </p:txBody>
      </p:sp>
      <p:sp>
        <p:nvSpPr>
          <p:cNvPr id="11" name="Fumetto: rettangolo con angoli arrotondati 10">
            <a:extLst>
              <a:ext uri="{FF2B5EF4-FFF2-40B4-BE49-F238E27FC236}">
                <a16:creationId xmlns:a16="http://schemas.microsoft.com/office/drawing/2014/main" id="{CA4191FD-5021-1CE9-1DF1-0309AD2F6548}"/>
              </a:ext>
            </a:extLst>
          </p:cNvPr>
          <p:cNvSpPr/>
          <p:nvPr/>
        </p:nvSpPr>
        <p:spPr>
          <a:xfrm>
            <a:off x="7951610" y="4108528"/>
            <a:ext cx="1673102" cy="455898"/>
          </a:xfrm>
          <a:prstGeom prst="wedgeRoundRectCallout">
            <a:avLst>
              <a:gd name="adj1" fmla="val -24248"/>
              <a:gd name="adj2" fmla="val 7964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err="1"/>
              <a:t>Mean</a:t>
            </a:r>
            <a:r>
              <a:rPr lang="it-IT" sz="1400" dirty="0"/>
              <a:t> </a:t>
            </a:r>
            <a:r>
              <a:rPr lang="it-IT" sz="1400" dirty="0" err="1"/>
              <a:t>embedding</a:t>
            </a:r>
            <a:r>
              <a:rPr lang="it-IT" sz="1400" dirty="0"/>
              <a:t> of q</a:t>
            </a:r>
            <a:endParaRPr lang="en-US" sz="1400" dirty="0"/>
          </a:p>
        </p:txBody>
      </p:sp>
      <p:sp>
        <p:nvSpPr>
          <p:cNvPr id="12" name="Fumetto: rettangolo con angoli arrotondati 11">
            <a:extLst>
              <a:ext uri="{FF2B5EF4-FFF2-40B4-BE49-F238E27FC236}">
                <a16:creationId xmlns:a16="http://schemas.microsoft.com/office/drawing/2014/main" id="{5DCE499B-6710-9068-B301-1E9D9E882B58}"/>
              </a:ext>
            </a:extLst>
          </p:cNvPr>
          <p:cNvSpPr/>
          <p:nvPr/>
        </p:nvSpPr>
        <p:spPr>
          <a:xfrm>
            <a:off x="3003259" y="4079257"/>
            <a:ext cx="2115423" cy="455898"/>
          </a:xfrm>
          <a:prstGeom prst="wedgeRoundRectCallout">
            <a:avLst>
              <a:gd name="adj1" fmla="val 25508"/>
              <a:gd name="adj2" fmla="val 72500"/>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dirty="0"/>
              <a:t>An Hilbert </a:t>
            </a:r>
            <a:r>
              <a:rPr lang="it-IT" dirty="0" err="1"/>
              <a:t>space</a:t>
            </a:r>
            <a:r>
              <a:rPr lang="it-IT" dirty="0"/>
              <a:t> F</a:t>
            </a:r>
            <a:endParaRPr lang="en-US" dirty="0"/>
          </a:p>
        </p:txBody>
      </p:sp>
      <p:sp>
        <p:nvSpPr>
          <p:cNvPr id="14" name="CasellaDiTesto 13">
            <a:extLst>
              <a:ext uri="{FF2B5EF4-FFF2-40B4-BE49-F238E27FC236}">
                <a16:creationId xmlns:a16="http://schemas.microsoft.com/office/drawing/2014/main" id="{D9737B9D-FBAF-524B-8B47-383B8EDDF1E0}"/>
              </a:ext>
            </a:extLst>
          </p:cNvPr>
          <p:cNvSpPr txBox="1"/>
          <p:nvPr/>
        </p:nvSpPr>
        <p:spPr>
          <a:xfrm>
            <a:off x="163562" y="5843061"/>
            <a:ext cx="11740413" cy="954107"/>
          </a:xfrm>
          <a:prstGeom prst="rect">
            <a:avLst/>
          </a:prstGeom>
          <a:noFill/>
        </p:spPr>
        <p:txBody>
          <a:bodyPr wrap="square" rtlCol="0">
            <a:spAutoFit/>
          </a:bodyPr>
          <a:lstStyle/>
          <a:p>
            <a:r>
              <a:rPr lang="en-GB" sz="2800" dirty="0"/>
              <a:t>The </a:t>
            </a:r>
            <a:r>
              <a:rPr lang="en-GB" sz="2800" b="1" dirty="0"/>
              <a:t>reference set</a:t>
            </a:r>
            <a:r>
              <a:rPr lang="en-GB" sz="2800" dirty="0"/>
              <a:t> is mapped onto the space </a:t>
            </a:r>
            <a:r>
              <a:rPr lang="en-GB" sz="2800" i="1" dirty="0"/>
              <a:t>F </a:t>
            </a:r>
            <a:r>
              <a:rPr lang="en-GB" sz="2800" dirty="0"/>
              <a:t>training an auto-encoder and taking only the </a:t>
            </a:r>
            <a:r>
              <a:rPr lang="en-GB" sz="2800" dirty="0" err="1"/>
              <a:t>econder</a:t>
            </a:r>
            <a:r>
              <a:rPr lang="en-GB" sz="2800" dirty="0"/>
              <a:t>.</a:t>
            </a:r>
            <a:endParaRPr lang="en-GB" sz="2800" i="1" dirty="0"/>
          </a:p>
        </p:txBody>
      </p:sp>
    </p:spTree>
    <p:extLst>
      <p:ext uri="{BB962C8B-B14F-4D97-AF65-F5344CB8AC3E}">
        <p14:creationId xmlns:p14="http://schemas.microsoft.com/office/powerpoint/2010/main" val="269464272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Alibi Detect</a:t>
            </a:r>
            <a:endParaRPr lang="en-GB" dirty="0"/>
          </a:p>
        </p:txBody>
      </p:sp>
      <p:sp>
        <p:nvSpPr>
          <p:cNvPr id="5" name="CasellaDiTesto 4"/>
          <p:cNvSpPr txBox="1"/>
          <p:nvPr/>
        </p:nvSpPr>
        <p:spPr>
          <a:xfrm>
            <a:off x="4205556" y="862698"/>
            <a:ext cx="4221061" cy="369332"/>
          </a:xfrm>
          <a:prstGeom prst="rect">
            <a:avLst/>
          </a:prstGeom>
          <a:noFill/>
        </p:spPr>
        <p:txBody>
          <a:bodyPr wrap="square" rtlCol="0">
            <a:spAutoFit/>
          </a:bodyPr>
          <a:lstStyle/>
          <a:p>
            <a:r>
              <a:rPr lang="it-IT" b="1" dirty="0" err="1">
                <a:solidFill>
                  <a:schemeClr val="accent2">
                    <a:lumMod val="75000"/>
                  </a:schemeClr>
                </a:solidFill>
                <a:latin typeface="Helvetica Neue" charset="0"/>
                <a:ea typeface="Helvetica Neue" charset="0"/>
                <a:cs typeface="Helvetica Neue" charset="0"/>
              </a:rPr>
              <a:t>What</a:t>
            </a:r>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is</a:t>
            </a:r>
            <a:r>
              <a:rPr lang="it-IT" b="1" dirty="0">
                <a:solidFill>
                  <a:schemeClr val="accent2">
                    <a:lumMod val="75000"/>
                  </a:schemeClr>
                </a:solidFill>
                <a:latin typeface="Helvetica Neue" charset="0"/>
                <a:ea typeface="Helvetica Neue" charset="0"/>
                <a:cs typeface="Helvetica Neue" charset="0"/>
              </a:rPr>
              <a:t> «Online </a:t>
            </a:r>
            <a:r>
              <a:rPr lang="it-IT" b="1" dirty="0" err="1">
                <a:solidFill>
                  <a:schemeClr val="accent2">
                    <a:lumMod val="75000"/>
                  </a:schemeClr>
                </a:solidFill>
                <a:latin typeface="Helvetica Neue" charset="0"/>
                <a:ea typeface="Helvetica Neue" charset="0"/>
                <a:cs typeface="Helvetica Neue" charset="0"/>
              </a:rPr>
              <a:t>Drift</a:t>
            </a:r>
            <a:r>
              <a:rPr lang="it-IT" b="1" dirty="0">
                <a:solidFill>
                  <a:schemeClr val="accent2">
                    <a:lumMod val="75000"/>
                  </a:schemeClr>
                </a:solidFill>
                <a:latin typeface="Helvetica Neue" charset="0"/>
                <a:ea typeface="Helvetica Neue" charset="0"/>
                <a:cs typeface="Helvetica Neue" charset="0"/>
              </a:rPr>
              <a:t> </a:t>
            </a:r>
            <a:r>
              <a:rPr lang="it-IT" b="1" dirty="0" err="1">
                <a:solidFill>
                  <a:schemeClr val="accent2">
                    <a:lumMod val="75000"/>
                  </a:schemeClr>
                </a:solidFill>
                <a:latin typeface="Helvetica Neue" charset="0"/>
                <a:ea typeface="Helvetica Neue" charset="0"/>
                <a:cs typeface="Helvetica Neue" charset="0"/>
              </a:rPr>
              <a:t>Detection</a:t>
            </a:r>
            <a:r>
              <a:rPr lang="it-IT" b="1" dirty="0">
                <a:solidFill>
                  <a:schemeClr val="accent2">
                    <a:lumMod val="75000"/>
                  </a:schemeClr>
                </a:solidFill>
                <a:latin typeface="Helvetica Neue" charset="0"/>
                <a:ea typeface="Helvetica Neue" charset="0"/>
                <a:cs typeface="Helvetica Neue" charset="0"/>
              </a:rPr>
              <a:t>»?</a:t>
            </a:r>
          </a:p>
        </p:txBody>
      </p:sp>
      <p:sp>
        <p:nvSpPr>
          <p:cNvPr id="3" name="CasellaDiTesto 2">
            <a:extLst>
              <a:ext uri="{FF2B5EF4-FFF2-40B4-BE49-F238E27FC236}">
                <a16:creationId xmlns:a16="http://schemas.microsoft.com/office/drawing/2014/main" id="{B559C9DA-929C-5F6A-1E21-E9697CBF0566}"/>
              </a:ext>
            </a:extLst>
          </p:cNvPr>
          <p:cNvSpPr txBox="1"/>
          <p:nvPr/>
        </p:nvSpPr>
        <p:spPr>
          <a:xfrm>
            <a:off x="268449" y="1232030"/>
            <a:ext cx="11417416" cy="2677656"/>
          </a:xfrm>
          <a:prstGeom prst="rect">
            <a:avLst/>
          </a:prstGeom>
          <a:noFill/>
        </p:spPr>
        <p:txBody>
          <a:bodyPr wrap="square" rtlCol="0">
            <a:spAutoFit/>
          </a:bodyPr>
          <a:lstStyle/>
          <a:p>
            <a:pPr algn="l">
              <a:buFont typeface="Arial" panose="020B0604020202020204" pitchFamily="34" charset="0"/>
              <a:buChar char="•"/>
            </a:pPr>
            <a:r>
              <a:rPr lang="en-US" sz="2800" b="1" i="0" dirty="0">
                <a:solidFill>
                  <a:srgbClr val="374151"/>
                </a:solidFill>
                <a:effectLst/>
              </a:rPr>
              <a:t>Online detectors </a:t>
            </a:r>
            <a:r>
              <a:rPr lang="en-US" sz="2800" b="0" i="0" dirty="0">
                <a:solidFill>
                  <a:srgbClr val="374151"/>
                </a:solidFill>
                <a:effectLst/>
              </a:rPr>
              <a:t>operate on single data points at a time, rather than batches</a:t>
            </a:r>
          </a:p>
          <a:p>
            <a:pPr algn="l">
              <a:buFont typeface="Arial" panose="020B0604020202020204" pitchFamily="34" charset="0"/>
              <a:buChar char="•"/>
            </a:pPr>
            <a:r>
              <a:rPr lang="en-US" sz="2800" b="0" i="0" dirty="0">
                <a:solidFill>
                  <a:srgbClr val="374151"/>
                </a:solidFill>
                <a:effectLst/>
              </a:rPr>
              <a:t>These data points are passed into a "</a:t>
            </a:r>
            <a:r>
              <a:rPr lang="en-US" sz="2800" b="1" i="0" dirty="0">
                <a:solidFill>
                  <a:srgbClr val="374151"/>
                </a:solidFill>
                <a:effectLst/>
              </a:rPr>
              <a:t>test-window</a:t>
            </a:r>
            <a:r>
              <a:rPr lang="en-US" sz="2800" b="0" i="0" dirty="0">
                <a:solidFill>
                  <a:srgbClr val="374151"/>
                </a:solidFill>
                <a:effectLst/>
              </a:rPr>
              <a:t>" and compared to the reference data using a two-sample test-statistic (squared MMD)</a:t>
            </a:r>
          </a:p>
          <a:p>
            <a:pPr algn="l">
              <a:buFont typeface="Arial" panose="020B0604020202020204" pitchFamily="34" charset="0"/>
              <a:buChar char="•"/>
            </a:pPr>
            <a:r>
              <a:rPr lang="en-US" sz="2800" b="0" i="0" dirty="0">
                <a:solidFill>
                  <a:srgbClr val="374151"/>
                </a:solidFill>
                <a:effectLst/>
              </a:rPr>
              <a:t>If the test-statistic exceeds a preconfigured threshold, drift is detected</a:t>
            </a:r>
          </a:p>
          <a:p>
            <a:pPr algn="l">
              <a:buFont typeface="Arial" panose="020B0604020202020204" pitchFamily="34" charset="0"/>
              <a:buChar char="•"/>
            </a:pPr>
            <a:r>
              <a:rPr lang="en-US" sz="2800" b="0" i="0" dirty="0">
                <a:solidFill>
                  <a:srgbClr val="374151"/>
                </a:solidFill>
                <a:effectLst/>
              </a:rPr>
              <a:t>Configuration of the thresholds requires specification of the </a:t>
            </a:r>
            <a:r>
              <a:rPr lang="en-US" sz="2800" b="1" i="0" dirty="0">
                <a:solidFill>
                  <a:srgbClr val="374151"/>
                </a:solidFill>
                <a:effectLst/>
              </a:rPr>
              <a:t>expected run-time</a:t>
            </a:r>
            <a:r>
              <a:rPr lang="en-US" sz="2800" b="0" i="0" dirty="0">
                <a:solidFill>
                  <a:srgbClr val="374151"/>
                </a:solidFill>
                <a:effectLst/>
              </a:rPr>
              <a:t> and </a:t>
            </a:r>
            <a:r>
              <a:rPr lang="en-US" sz="2800" b="1" i="0" dirty="0">
                <a:solidFill>
                  <a:srgbClr val="374151"/>
                </a:solidFill>
                <a:effectLst/>
              </a:rPr>
              <a:t>test-window</a:t>
            </a:r>
            <a:r>
              <a:rPr lang="en-US" sz="2800" b="0" i="0" dirty="0">
                <a:solidFill>
                  <a:srgbClr val="374151"/>
                </a:solidFill>
                <a:effectLst/>
              </a:rPr>
              <a:t> size.</a:t>
            </a:r>
            <a:endParaRPr lang="en-GB" sz="2800" dirty="0"/>
          </a:p>
        </p:txBody>
      </p:sp>
      <p:pic>
        <p:nvPicPr>
          <p:cNvPr id="6" name="Immagine 5">
            <a:extLst>
              <a:ext uri="{FF2B5EF4-FFF2-40B4-BE49-F238E27FC236}">
                <a16:creationId xmlns:a16="http://schemas.microsoft.com/office/drawing/2014/main" id="{D6BDB3DF-2F6C-59B8-3607-52779A6D11DB}"/>
              </a:ext>
            </a:extLst>
          </p:cNvPr>
          <p:cNvPicPr>
            <a:picLocks noChangeAspect="1"/>
          </p:cNvPicPr>
          <p:nvPr/>
        </p:nvPicPr>
        <p:blipFill>
          <a:blip r:embed="rId2"/>
          <a:stretch>
            <a:fillRect/>
          </a:stretch>
        </p:blipFill>
        <p:spPr>
          <a:xfrm>
            <a:off x="7986445" y="143596"/>
            <a:ext cx="1066949" cy="1038370"/>
          </a:xfrm>
          <a:prstGeom prst="rect">
            <a:avLst/>
          </a:prstGeom>
        </p:spPr>
      </p:pic>
      <p:pic>
        <p:nvPicPr>
          <p:cNvPr id="1026" name="Picture 2" descr="Online detector">
            <a:extLst>
              <a:ext uri="{FF2B5EF4-FFF2-40B4-BE49-F238E27FC236}">
                <a16:creationId xmlns:a16="http://schemas.microsoft.com/office/drawing/2014/main" id="{9CE6EF90-6F22-7AA9-E614-34BAC733E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091" y="4285100"/>
            <a:ext cx="6052568" cy="240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73348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dirty="0">
                <a:solidFill>
                  <a:schemeClr val="accent2">
                    <a:lumMod val="75000"/>
                  </a:schemeClr>
                </a:solidFill>
                <a:latin typeface="Helvetica Neue" charset="0"/>
                <a:ea typeface="Helvetica Neue" charset="0"/>
                <a:cs typeface="Helvetica Neue" charset="0"/>
              </a:rPr>
              <a:t>Alibi Detect</a:t>
            </a:r>
            <a:endParaRPr lang="en-GB" dirty="0"/>
          </a:p>
        </p:txBody>
      </p:sp>
      <p:pic>
        <p:nvPicPr>
          <p:cNvPr id="6" name="Immagine 5">
            <a:extLst>
              <a:ext uri="{FF2B5EF4-FFF2-40B4-BE49-F238E27FC236}">
                <a16:creationId xmlns:a16="http://schemas.microsoft.com/office/drawing/2014/main" id="{D6BDB3DF-2F6C-59B8-3607-52779A6D11DB}"/>
              </a:ext>
            </a:extLst>
          </p:cNvPr>
          <p:cNvPicPr>
            <a:picLocks noChangeAspect="1"/>
          </p:cNvPicPr>
          <p:nvPr/>
        </p:nvPicPr>
        <p:blipFill>
          <a:blip r:embed="rId2"/>
          <a:stretch>
            <a:fillRect/>
          </a:stretch>
        </p:blipFill>
        <p:spPr>
          <a:xfrm>
            <a:off x="7986445" y="143596"/>
            <a:ext cx="1066949" cy="1038370"/>
          </a:xfrm>
          <a:prstGeom prst="rect">
            <a:avLst/>
          </a:prstGeom>
        </p:spPr>
      </p:pic>
      <p:sp>
        <p:nvSpPr>
          <p:cNvPr id="4" name="CasellaDiTesto 3">
            <a:extLst>
              <a:ext uri="{FF2B5EF4-FFF2-40B4-BE49-F238E27FC236}">
                <a16:creationId xmlns:a16="http://schemas.microsoft.com/office/drawing/2014/main" id="{8DEAC279-845C-F50F-68FE-577B2E914B84}"/>
              </a:ext>
            </a:extLst>
          </p:cNvPr>
          <p:cNvSpPr txBox="1"/>
          <p:nvPr/>
        </p:nvSpPr>
        <p:spPr>
          <a:xfrm>
            <a:off x="4289173" y="818159"/>
            <a:ext cx="3898208" cy="369332"/>
          </a:xfrm>
          <a:prstGeom prst="rect">
            <a:avLst/>
          </a:prstGeom>
          <a:noFill/>
        </p:spPr>
        <p:txBody>
          <a:bodyPr wrap="square" rtlCol="0">
            <a:spAutoFit/>
          </a:bodyPr>
          <a:lstStyle/>
          <a:p>
            <a:r>
              <a:rPr lang="it-IT" b="1" dirty="0" err="1">
                <a:solidFill>
                  <a:schemeClr val="accent2">
                    <a:lumMod val="75000"/>
                  </a:schemeClr>
                </a:solidFill>
                <a:latin typeface="Helvetica Neue" charset="0"/>
                <a:ea typeface="Helvetica Neue" charset="0"/>
                <a:cs typeface="Helvetica Neue" charset="0"/>
              </a:rPr>
              <a:t>Experiments</a:t>
            </a:r>
            <a:r>
              <a:rPr lang="it-IT" b="1" dirty="0">
                <a:solidFill>
                  <a:schemeClr val="accent2">
                    <a:lumMod val="75000"/>
                  </a:schemeClr>
                </a:solidFill>
                <a:latin typeface="Helvetica Neue" charset="0"/>
                <a:ea typeface="Helvetica Neue" charset="0"/>
                <a:cs typeface="Helvetica Neue" charset="0"/>
              </a:rPr>
              <a:t> ad </a:t>
            </a:r>
            <a:r>
              <a:rPr lang="it-IT" b="1" dirty="0" err="1">
                <a:solidFill>
                  <a:schemeClr val="accent2">
                    <a:lumMod val="75000"/>
                  </a:schemeClr>
                </a:solidFill>
                <a:latin typeface="Helvetica Neue" charset="0"/>
                <a:ea typeface="Helvetica Neue" charset="0"/>
                <a:cs typeface="Helvetica Neue" charset="0"/>
              </a:rPr>
              <a:t>implementation</a:t>
            </a:r>
            <a:endParaRPr lang="it-IT" b="1" dirty="0">
              <a:solidFill>
                <a:schemeClr val="accent2">
                  <a:lumMod val="75000"/>
                </a:schemeClr>
              </a:solidFill>
              <a:latin typeface="Helvetica Neue" charset="0"/>
              <a:ea typeface="Helvetica Neue" charset="0"/>
              <a:cs typeface="Helvetica Neue" charset="0"/>
            </a:endParaRPr>
          </a:p>
        </p:txBody>
      </p:sp>
      <p:sp>
        <p:nvSpPr>
          <p:cNvPr id="8" name="CasellaDiTesto 7">
            <a:extLst>
              <a:ext uri="{FF2B5EF4-FFF2-40B4-BE49-F238E27FC236}">
                <a16:creationId xmlns:a16="http://schemas.microsoft.com/office/drawing/2014/main" id="{2E5985AE-5914-32F5-5C4A-152F80A4AF5B}"/>
              </a:ext>
            </a:extLst>
          </p:cNvPr>
          <p:cNvSpPr txBox="1"/>
          <p:nvPr/>
        </p:nvSpPr>
        <p:spPr>
          <a:xfrm>
            <a:off x="268449" y="1232030"/>
            <a:ext cx="11417416" cy="1384995"/>
          </a:xfrm>
          <a:prstGeom prst="rect">
            <a:avLst/>
          </a:prstGeom>
          <a:noFill/>
        </p:spPr>
        <p:txBody>
          <a:bodyPr wrap="square" rtlCol="0">
            <a:spAutoFit/>
          </a:bodyPr>
          <a:lstStyle/>
          <a:p>
            <a:pPr algn="l"/>
            <a:r>
              <a:rPr lang="en-GB" sz="2800" dirty="0"/>
              <a:t>The drift detector has been trained using:</a:t>
            </a:r>
          </a:p>
          <a:p>
            <a:r>
              <a:rPr lang="en-US" sz="2800" b="0" dirty="0">
                <a:solidFill>
                  <a:srgbClr val="000000"/>
                </a:solidFill>
                <a:effectLst/>
                <a:latin typeface="Courier New" panose="02070309020205020404" pitchFamily="49" charset="0"/>
              </a:rPr>
              <a:t>ERT = </a:t>
            </a:r>
            <a:r>
              <a:rPr lang="en-US" sz="2800" b="0" dirty="0">
                <a:solidFill>
                  <a:srgbClr val="098156"/>
                </a:solidFill>
                <a:effectLst/>
                <a:latin typeface="Courier New" panose="02070309020205020404" pitchFamily="49" charset="0"/>
              </a:rPr>
              <a:t>50</a:t>
            </a:r>
            <a:r>
              <a:rPr lang="en-US" sz="2800" b="0" dirty="0">
                <a:solidFill>
                  <a:srgbClr val="000000"/>
                </a:solidFill>
                <a:effectLst/>
                <a:latin typeface="Courier New" panose="02070309020205020404" pitchFamily="49" charset="0"/>
              </a:rPr>
              <a:t>  </a:t>
            </a:r>
            <a:r>
              <a:rPr lang="en-US" sz="2800" b="0" dirty="0">
                <a:solidFill>
                  <a:srgbClr val="008000"/>
                </a:solidFill>
                <a:effectLst/>
                <a:latin typeface="Courier New" panose="02070309020205020404" pitchFamily="49" charset="0"/>
              </a:rPr>
              <a:t># expected run-time in absence of change</a:t>
            </a:r>
            <a:endParaRPr lang="en-US" sz="2800" b="0" dirty="0">
              <a:solidFill>
                <a:srgbClr val="000000"/>
              </a:solidFill>
              <a:effectLst/>
              <a:latin typeface="Courier New" panose="02070309020205020404" pitchFamily="49" charset="0"/>
            </a:endParaRPr>
          </a:p>
          <a:p>
            <a:r>
              <a:rPr lang="en-US" sz="2800" b="0" dirty="0">
                <a:solidFill>
                  <a:srgbClr val="000000"/>
                </a:solidFill>
                <a:effectLst/>
                <a:latin typeface="Courier New" panose="02070309020205020404" pitchFamily="49" charset="0"/>
              </a:rPr>
              <a:t>W = </a:t>
            </a:r>
            <a:r>
              <a:rPr lang="en-US" sz="2800" b="0" dirty="0">
                <a:solidFill>
                  <a:srgbClr val="098156"/>
                </a:solidFill>
                <a:effectLst/>
                <a:latin typeface="Courier New" panose="02070309020205020404" pitchFamily="49" charset="0"/>
              </a:rPr>
              <a:t>10</a:t>
            </a:r>
            <a:r>
              <a:rPr lang="en-US" sz="2800" b="0" dirty="0">
                <a:solidFill>
                  <a:srgbClr val="000000"/>
                </a:solidFill>
                <a:effectLst/>
                <a:latin typeface="Courier New" panose="02070309020205020404" pitchFamily="49" charset="0"/>
              </a:rPr>
              <a:t>  </a:t>
            </a:r>
            <a:r>
              <a:rPr lang="en-US" sz="2800" b="0" dirty="0">
                <a:solidFill>
                  <a:srgbClr val="008000"/>
                </a:solidFill>
                <a:effectLst/>
                <a:latin typeface="Courier New" panose="02070309020205020404" pitchFamily="49" charset="0"/>
              </a:rPr>
              <a:t># size of test window</a:t>
            </a:r>
            <a:endParaRPr lang="en-US" sz="2800" b="0" dirty="0">
              <a:solidFill>
                <a:srgbClr val="000000"/>
              </a:solidFill>
              <a:effectLst/>
              <a:latin typeface="Courier New" panose="02070309020205020404" pitchFamily="49" charset="0"/>
            </a:endParaRPr>
          </a:p>
        </p:txBody>
      </p:sp>
      <p:pic>
        <p:nvPicPr>
          <p:cNvPr id="20" name="Immagine 19">
            <a:extLst>
              <a:ext uri="{FF2B5EF4-FFF2-40B4-BE49-F238E27FC236}">
                <a16:creationId xmlns:a16="http://schemas.microsoft.com/office/drawing/2014/main" id="{0538C532-D6B6-F663-834C-0DC7FE1B73F8}"/>
              </a:ext>
            </a:extLst>
          </p:cNvPr>
          <p:cNvPicPr>
            <a:picLocks noChangeAspect="1"/>
          </p:cNvPicPr>
          <p:nvPr/>
        </p:nvPicPr>
        <p:blipFill>
          <a:blip r:embed="rId3"/>
          <a:stretch>
            <a:fillRect/>
          </a:stretch>
        </p:blipFill>
        <p:spPr>
          <a:xfrm>
            <a:off x="5796793" y="2642600"/>
            <a:ext cx="6395207" cy="1857502"/>
          </a:xfrm>
          <a:prstGeom prst="rect">
            <a:avLst/>
          </a:prstGeom>
        </p:spPr>
      </p:pic>
      <p:sp>
        <p:nvSpPr>
          <p:cNvPr id="21" name="CasellaDiTesto 20">
            <a:extLst>
              <a:ext uri="{FF2B5EF4-FFF2-40B4-BE49-F238E27FC236}">
                <a16:creationId xmlns:a16="http://schemas.microsoft.com/office/drawing/2014/main" id="{2000B2E1-D24F-358C-E531-F63E9D2878CD}"/>
              </a:ext>
            </a:extLst>
          </p:cNvPr>
          <p:cNvSpPr txBox="1"/>
          <p:nvPr/>
        </p:nvSpPr>
        <p:spPr>
          <a:xfrm>
            <a:off x="151003" y="4529893"/>
            <a:ext cx="5343786" cy="646331"/>
          </a:xfrm>
          <a:prstGeom prst="rect">
            <a:avLst/>
          </a:prstGeom>
          <a:noFill/>
        </p:spPr>
        <p:txBody>
          <a:bodyPr wrap="square" rtlCol="0">
            <a:spAutoFit/>
          </a:bodyPr>
          <a:lstStyle/>
          <a:p>
            <a:r>
              <a:rPr lang="it-IT" dirty="0" err="1"/>
              <a:t>Drift</a:t>
            </a:r>
            <a:r>
              <a:rPr lang="it-IT" dirty="0"/>
              <a:t> Detector running on a sample of images </a:t>
            </a:r>
            <a:r>
              <a:rPr lang="it-IT" dirty="0" err="1"/>
              <a:t>taken</a:t>
            </a:r>
            <a:r>
              <a:rPr lang="it-IT" dirty="0"/>
              <a:t> from the </a:t>
            </a:r>
            <a:r>
              <a:rPr lang="it-IT" dirty="0" err="1"/>
              <a:t>same</a:t>
            </a:r>
            <a:r>
              <a:rPr lang="it-IT" dirty="0"/>
              <a:t> </a:t>
            </a:r>
            <a:r>
              <a:rPr lang="it-IT" dirty="0" err="1"/>
              <a:t>distribution</a:t>
            </a:r>
            <a:r>
              <a:rPr lang="it-IT" dirty="0"/>
              <a:t> of the </a:t>
            </a:r>
            <a:r>
              <a:rPr lang="it-IT" dirty="0" err="1"/>
              <a:t>reference</a:t>
            </a:r>
            <a:r>
              <a:rPr lang="it-IT" dirty="0"/>
              <a:t> set.</a:t>
            </a:r>
            <a:endParaRPr lang="en-US" dirty="0"/>
          </a:p>
        </p:txBody>
      </p:sp>
      <p:sp>
        <p:nvSpPr>
          <p:cNvPr id="22" name="CasellaDiTesto 21">
            <a:extLst>
              <a:ext uri="{FF2B5EF4-FFF2-40B4-BE49-F238E27FC236}">
                <a16:creationId xmlns:a16="http://schemas.microsoft.com/office/drawing/2014/main" id="{17D9D709-015E-3D3B-F682-8527E5E054C5}"/>
              </a:ext>
            </a:extLst>
          </p:cNvPr>
          <p:cNvSpPr txBox="1"/>
          <p:nvPr/>
        </p:nvSpPr>
        <p:spPr>
          <a:xfrm>
            <a:off x="5796793" y="4529893"/>
            <a:ext cx="5343786" cy="923330"/>
          </a:xfrm>
          <a:prstGeom prst="rect">
            <a:avLst/>
          </a:prstGeom>
          <a:noFill/>
        </p:spPr>
        <p:txBody>
          <a:bodyPr wrap="square" rtlCol="0">
            <a:spAutoFit/>
          </a:bodyPr>
          <a:lstStyle/>
          <a:p>
            <a:r>
              <a:rPr lang="it-IT" dirty="0" err="1"/>
              <a:t>Drift</a:t>
            </a:r>
            <a:r>
              <a:rPr lang="it-IT" dirty="0"/>
              <a:t> Detector running on a sample of images </a:t>
            </a:r>
            <a:r>
              <a:rPr lang="it-IT" dirty="0" err="1"/>
              <a:t>taken</a:t>
            </a:r>
            <a:r>
              <a:rPr lang="it-IT" dirty="0"/>
              <a:t> from </a:t>
            </a:r>
            <a:r>
              <a:rPr lang="it-IT" dirty="0" err="1"/>
              <a:t>different</a:t>
            </a:r>
            <a:r>
              <a:rPr lang="it-IT" dirty="0"/>
              <a:t> </a:t>
            </a:r>
            <a:r>
              <a:rPr lang="it-IT" dirty="0" err="1"/>
              <a:t>distrubution</a:t>
            </a:r>
            <a:r>
              <a:rPr lang="it-IT" dirty="0"/>
              <a:t> </a:t>
            </a:r>
            <a:r>
              <a:rPr lang="it-IT" dirty="0" err="1"/>
              <a:t>including</a:t>
            </a:r>
            <a:r>
              <a:rPr lang="it-IT" dirty="0"/>
              <a:t> </a:t>
            </a:r>
            <a:r>
              <a:rPr lang="it-IT" dirty="0" err="1"/>
              <a:t>other</a:t>
            </a:r>
            <a:r>
              <a:rPr lang="it-IT" dirty="0"/>
              <a:t> </a:t>
            </a:r>
            <a:r>
              <a:rPr lang="it-IT" dirty="0" err="1"/>
              <a:t>architectural</a:t>
            </a:r>
            <a:r>
              <a:rPr lang="it-IT" dirty="0"/>
              <a:t> styles</a:t>
            </a:r>
            <a:endParaRPr lang="en-US" dirty="0"/>
          </a:p>
        </p:txBody>
      </p:sp>
      <p:sp>
        <p:nvSpPr>
          <p:cNvPr id="23" name="CasellaDiTesto 22">
            <a:extLst>
              <a:ext uri="{FF2B5EF4-FFF2-40B4-BE49-F238E27FC236}">
                <a16:creationId xmlns:a16="http://schemas.microsoft.com/office/drawing/2014/main" id="{8F9226F9-D3F1-260C-26FE-294D8CE74A08}"/>
              </a:ext>
            </a:extLst>
          </p:cNvPr>
          <p:cNvSpPr txBox="1"/>
          <p:nvPr/>
        </p:nvSpPr>
        <p:spPr>
          <a:xfrm>
            <a:off x="268449" y="5483014"/>
            <a:ext cx="11417416" cy="1384995"/>
          </a:xfrm>
          <a:prstGeom prst="rect">
            <a:avLst/>
          </a:prstGeom>
          <a:noFill/>
        </p:spPr>
        <p:txBody>
          <a:bodyPr wrap="square" rtlCol="0">
            <a:spAutoFit/>
          </a:bodyPr>
          <a:lstStyle/>
          <a:p>
            <a:pPr algn="l"/>
            <a:r>
              <a:rPr lang="en-GB" sz="2800" dirty="0"/>
              <a:t>After this experiments the drift detector has been included in the project and the average detection delay following change (</a:t>
            </a:r>
            <a:r>
              <a:rPr lang="en-GB" sz="2800" b="1" dirty="0" err="1"/>
              <a:t>avg_ddfc</a:t>
            </a:r>
            <a:r>
              <a:rPr lang="en-GB" sz="2800" dirty="0"/>
              <a:t>) monitored using Prometheus and Grafana.</a:t>
            </a:r>
          </a:p>
        </p:txBody>
      </p:sp>
      <p:pic>
        <p:nvPicPr>
          <p:cNvPr id="25" name="Immagine 24">
            <a:extLst>
              <a:ext uri="{FF2B5EF4-FFF2-40B4-BE49-F238E27FC236}">
                <a16:creationId xmlns:a16="http://schemas.microsoft.com/office/drawing/2014/main" id="{FECE9153-A057-BEF2-BB97-0D8EDD79AC6A}"/>
              </a:ext>
            </a:extLst>
          </p:cNvPr>
          <p:cNvPicPr>
            <a:picLocks noChangeAspect="1"/>
          </p:cNvPicPr>
          <p:nvPr/>
        </p:nvPicPr>
        <p:blipFill>
          <a:blip r:embed="rId4"/>
          <a:stretch>
            <a:fillRect/>
          </a:stretch>
        </p:blipFill>
        <p:spPr>
          <a:xfrm>
            <a:off x="268449" y="2628074"/>
            <a:ext cx="5526947" cy="1886553"/>
          </a:xfrm>
          <a:prstGeom prst="rect">
            <a:avLst/>
          </a:prstGeom>
        </p:spPr>
      </p:pic>
    </p:spTree>
    <p:extLst>
      <p:ext uri="{BB962C8B-B14F-4D97-AF65-F5344CB8AC3E}">
        <p14:creationId xmlns:p14="http://schemas.microsoft.com/office/powerpoint/2010/main" val="102038730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pPr algn="ctr"/>
            <a:r>
              <a:rPr lang="en-US" b="1">
                <a:solidFill>
                  <a:schemeClr val="accent2">
                    <a:lumMod val="75000"/>
                  </a:schemeClr>
                </a:solidFill>
                <a:latin typeface="Helvetica Neue" charset="0"/>
                <a:ea typeface="Helvetica Neue" charset="0"/>
                <a:cs typeface="Helvetica Neue" charset="0"/>
              </a:rPr>
              <a:t>Alibi Detect</a:t>
            </a:r>
            <a:endParaRPr lang="en-GB" dirty="0"/>
          </a:p>
        </p:txBody>
      </p:sp>
      <p:pic>
        <p:nvPicPr>
          <p:cNvPr id="6" name="Immagine 5">
            <a:extLst>
              <a:ext uri="{FF2B5EF4-FFF2-40B4-BE49-F238E27FC236}">
                <a16:creationId xmlns:a16="http://schemas.microsoft.com/office/drawing/2014/main" id="{D6BDB3DF-2F6C-59B8-3607-52779A6D11DB}"/>
              </a:ext>
            </a:extLst>
          </p:cNvPr>
          <p:cNvPicPr>
            <a:picLocks noChangeAspect="1"/>
          </p:cNvPicPr>
          <p:nvPr/>
        </p:nvPicPr>
        <p:blipFill>
          <a:blip r:embed="rId2"/>
          <a:stretch>
            <a:fillRect/>
          </a:stretch>
        </p:blipFill>
        <p:spPr>
          <a:xfrm>
            <a:off x="7986445" y="143596"/>
            <a:ext cx="1066949" cy="1038370"/>
          </a:xfrm>
          <a:prstGeom prst="rect">
            <a:avLst/>
          </a:prstGeom>
        </p:spPr>
      </p:pic>
      <p:sp>
        <p:nvSpPr>
          <p:cNvPr id="4" name="CasellaDiTesto 3">
            <a:extLst>
              <a:ext uri="{FF2B5EF4-FFF2-40B4-BE49-F238E27FC236}">
                <a16:creationId xmlns:a16="http://schemas.microsoft.com/office/drawing/2014/main" id="{8DEAC279-845C-F50F-68FE-577B2E914B84}"/>
              </a:ext>
            </a:extLst>
          </p:cNvPr>
          <p:cNvSpPr txBox="1"/>
          <p:nvPr/>
        </p:nvSpPr>
        <p:spPr>
          <a:xfrm>
            <a:off x="4289173" y="818159"/>
            <a:ext cx="3898208" cy="369332"/>
          </a:xfrm>
          <a:prstGeom prst="rect">
            <a:avLst/>
          </a:prstGeom>
          <a:noFill/>
        </p:spPr>
        <p:txBody>
          <a:bodyPr wrap="square" rtlCol="0">
            <a:spAutoFit/>
          </a:bodyPr>
          <a:lstStyle/>
          <a:p>
            <a:r>
              <a:rPr lang="it-IT" b="1" dirty="0" err="1">
                <a:solidFill>
                  <a:schemeClr val="accent2">
                    <a:lumMod val="75000"/>
                  </a:schemeClr>
                </a:solidFill>
                <a:latin typeface="Helvetica Neue" charset="0"/>
                <a:ea typeface="Helvetica Neue" charset="0"/>
                <a:cs typeface="Helvetica Neue" charset="0"/>
              </a:rPr>
              <a:t>Experiments</a:t>
            </a:r>
            <a:r>
              <a:rPr lang="it-IT" b="1" dirty="0">
                <a:solidFill>
                  <a:schemeClr val="accent2">
                    <a:lumMod val="75000"/>
                  </a:schemeClr>
                </a:solidFill>
                <a:latin typeface="Helvetica Neue" charset="0"/>
                <a:ea typeface="Helvetica Neue" charset="0"/>
                <a:cs typeface="Helvetica Neue" charset="0"/>
              </a:rPr>
              <a:t> ad </a:t>
            </a:r>
            <a:r>
              <a:rPr lang="it-IT" b="1" dirty="0" err="1">
                <a:solidFill>
                  <a:schemeClr val="accent2">
                    <a:lumMod val="75000"/>
                  </a:schemeClr>
                </a:solidFill>
                <a:latin typeface="Helvetica Neue" charset="0"/>
                <a:ea typeface="Helvetica Neue" charset="0"/>
                <a:cs typeface="Helvetica Neue" charset="0"/>
              </a:rPr>
              <a:t>implementation</a:t>
            </a:r>
            <a:endParaRPr lang="it-IT" b="1" dirty="0">
              <a:solidFill>
                <a:schemeClr val="accent2">
                  <a:lumMod val="75000"/>
                </a:schemeClr>
              </a:solidFill>
              <a:latin typeface="Helvetica Neue" charset="0"/>
              <a:ea typeface="Helvetica Neue" charset="0"/>
              <a:cs typeface="Helvetica Neue" charset="0"/>
            </a:endParaRPr>
          </a:p>
        </p:txBody>
      </p:sp>
      <p:pic>
        <p:nvPicPr>
          <p:cNvPr id="9" name="Immagine 8">
            <a:extLst>
              <a:ext uri="{FF2B5EF4-FFF2-40B4-BE49-F238E27FC236}">
                <a16:creationId xmlns:a16="http://schemas.microsoft.com/office/drawing/2014/main" id="{262A127A-3C15-562D-DF68-6EF20714AD91}"/>
              </a:ext>
            </a:extLst>
          </p:cNvPr>
          <p:cNvPicPr>
            <a:picLocks noChangeAspect="1"/>
          </p:cNvPicPr>
          <p:nvPr/>
        </p:nvPicPr>
        <p:blipFill>
          <a:blip r:embed="rId3"/>
          <a:stretch>
            <a:fillRect/>
          </a:stretch>
        </p:blipFill>
        <p:spPr>
          <a:xfrm>
            <a:off x="838200" y="1540604"/>
            <a:ext cx="4629150" cy="3390900"/>
          </a:xfrm>
          <a:prstGeom prst="rect">
            <a:avLst/>
          </a:prstGeom>
        </p:spPr>
      </p:pic>
      <p:pic>
        <p:nvPicPr>
          <p:cNvPr id="13" name="Immagine 12">
            <a:extLst>
              <a:ext uri="{FF2B5EF4-FFF2-40B4-BE49-F238E27FC236}">
                <a16:creationId xmlns:a16="http://schemas.microsoft.com/office/drawing/2014/main" id="{01B8619C-C63F-A42A-EE69-96A20BAC0BCA}"/>
              </a:ext>
            </a:extLst>
          </p:cNvPr>
          <p:cNvPicPr>
            <a:picLocks noChangeAspect="1"/>
          </p:cNvPicPr>
          <p:nvPr/>
        </p:nvPicPr>
        <p:blipFill>
          <a:blip r:embed="rId4"/>
          <a:stretch>
            <a:fillRect/>
          </a:stretch>
        </p:blipFill>
        <p:spPr>
          <a:xfrm>
            <a:off x="6724652" y="1540604"/>
            <a:ext cx="4986028" cy="3390900"/>
          </a:xfrm>
          <a:prstGeom prst="rect">
            <a:avLst/>
          </a:prstGeom>
        </p:spPr>
      </p:pic>
      <p:pic>
        <p:nvPicPr>
          <p:cNvPr id="29" name="Immagine 28">
            <a:extLst>
              <a:ext uri="{FF2B5EF4-FFF2-40B4-BE49-F238E27FC236}">
                <a16:creationId xmlns:a16="http://schemas.microsoft.com/office/drawing/2014/main" id="{11D21A1F-17C2-08C9-805F-35AA80C5937B}"/>
              </a:ext>
            </a:extLst>
          </p:cNvPr>
          <p:cNvPicPr>
            <a:picLocks noChangeAspect="1"/>
          </p:cNvPicPr>
          <p:nvPr/>
        </p:nvPicPr>
        <p:blipFill>
          <a:blip r:embed="rId5"/>
          <a:stretch>
            <a:fillRect/>
          </a:stretch>
        </p:blipFill>
        <p:spPr>
          <a:xfrm>
            <a:off x="838200" y="5317396"/>
            <a:ext cx="2943225" cy="1085850"/>
          </a:xfrm>
          <a:prstGeom prst="rect">
            <a:avLst/>
          </a:prstGeom>
        </p:spPr>
      </p:pic>
      <p:sp>
        <p:nvSpPr>
          <p:cNvPr id="30" name="CasellaDiTesto 29">
            <a:extLst>
              <a:ext uri="{FF2B5EF4-FFF2-40B4-BE49-F238E27FC236}">
                <a16:creationId xmlns:a16="http://schemas.microsoft.com/office/drawing/2014/main" id="{F6D6938D-9001-0169-206D-39D9CC766DA7}"/>
              </a:ext>
            </a:extLst>
          </p:cNvPr>
          <p:cNvSpPr txBox="1"/>
          <p:nvPr/>
        </p:nvSpPr>
        <p:spPr>
          <a:xfrm>
            <a:off x="3781425" y="5326028"/>
            <a:ext cx="6140741" cy="1077218"/>
          </a:xfrm>
          <a:prstGeom prst="rect">
            <a:avLst/>
          </a:prstGeom>
          <a:noFill/>
        </p:spPr>
        <p:txBody>
          <a:bodyPr wrap="square" rtlCol="0">
            <a:spAutoFit/>
          </a:bodyPr>
          <a:lstStyle/>
          <a:p>
            <a:pPr marL="285750" indent="-285750">
              <a:buClr>
                <a:srgbClr val="92D050"/>
              </a:buClr>
              <a:buFont typeface="Arial" panose="020B0604020202020204" pitchFamily="34" charset="0"/>
              <a:buChar char="•"/>
            </a:pPr>
            <a:r>
              <a:rPr lang="it-IT" sz="1600" dirty="0"/>
              <a:t>Over 50 </a:t>
            </a:r>
            <a:r>
              <a:rPr lang="it-IT" sz="1600" dirty="0" err="1"/>
              <a:t>we</a:t>
            </a:r>
            <a:r>
              <a:rPr lang="it-IT" sz="1600" dirty="0"/>
              <a:t> are </a:t>
            </a:r>
            <a:r>
              <a:rPr lang="it-IT" sz="1600" dirty="0" err="1"/>
              <a:t>almost</a:t>
            </a:r>
            <a:r>
              <a:rPr lang="it-IT" sz="1600" dirty="0"/>
              <a:t> sure </a:t>
            </a:r>
            <a:r>
              <a:rPr lang="it-IT" sz="1600" dirty="0" err="1"/>
              <a:t>there</a:t>
            </a:r>
            <a:r>
              <a:rPr lang="it-IT" sz="1600" dirty="0"/>
              <a:t> </a:t>
            </a:r>
            <a:r>
              <a:rPr lang="it-IT" sz="1600" dirty="0" err="1"/>
              <a:t>is</a:t>
            </a:r>
            <a:r>
              <a:rPr lang="it-IT" sz="1600" dirty="0"/>
              <a:t> no data </a:t>
            </a:r>
            <a:r>
              <a:rPr lang="it-IT" sz="1600" dirty="0" err="1"/>
              <a:t>drift</a:t>
            </a:r>
            <a:r>
              <a:rPr lang="it-IT" sz="1600" dirty="0"/>
              <a:t>.</a:t>
            </a:r>
          </a:p>
          <a:p>
            <a:pPr marL="285750" indent="-285750">
              <a:buClr>
                <a:srgbClr val="FFC000"/>
              </a:buClr>
              <a:buFont typeface="Arial" panose="020B0604020202020204" pitchFamily="34" charset="0"/>
              <a:buChar char="•"/>
            </a:pPr>
            <a:r>
              <a:rPr lang="it-IT" sz="1600" dirty="0" err="1"/>
              <a:t>Between</a:t>
            </a:r>
            <a:r>
              <a:rPr lang="it-IT" sz="1600" dirty="0"/>
              <a:t> 30 and 49 </a:t>
            </a:r>
            <a:r>
              <a:rPr lang="it-IT" sz="1600" dirty="0" err="1"/>
              <a:t>there</a:t>
            </a:r>
            <a:r>
              <a:rPr lang="it-IT" sz="1600" dirty="0"/>
              <a:t> </a:t>
            </a:r>
            <a:r>
              <a:rPr lang="it-IT" sz="1600" dirty="0" err="1"/>
              <a:t>is</a:t>
            </a:r>
            <a:r>
              <a:rPr lang="it-IT" sz="1600" dirty="0"/>
              <a:t> a </a:t>
            </a:r>
            <a:r>
              <a:rPr lang="it-IT" sz="1600" dirty="0" err="1"/>
              <a:t>slight</a:t>
            </a:r>
            <a:r>
              <a:rPr lang="it-IT" sz="1600" dirty="0"/>
              <a:t> </a:t>
            </a:r>
            <a:r>
              <a:rPr lang="it-IT" sz="1600" dirty="0" err="1"/>
              <a:t>decrerase</a:t>
            </a:r>
            <a:r>
              <a:rPr lang="it-IT" sz="1600" dirty="0"/>
              <a:t> </a:t>
            </a:r>
            <a:r>
              <a:rPr lang="it-IT" sz="1600" dirty="0" err="1"/>
              <a:t>that</a:t>
            </a:r>
            <a:r>
              <a:rPr lang="it-IT" sz="1600" dirty="0"/>
              <a:t> can be </a:t>
            </a:r>
            <a:r>
              <a:rPr lang="it-IT" sz="1600" dirty="0" err="1"/>
              <a:t>related</a:t>
            </a:r>
            <a:r>
              <a:rPr lang="it-IT" sz="1600" dirty="0"/>
              <a:t> to a data </a:t>
            </a:r>
            <a:r>
              <a:rPr lang="it-IT" sz="1600" dirty="0" err="1"/>
              <a:t>drift</a:t>
            </a:r>
            <a:r>
              <a:rPr lang="it-IT" sz="1600" dirty="0"/>
              <a:t>.</a:t>
            </a:r>
          </a:p>
          <a:p>
            <a:pPr marL="285750" indent="-285750">
              <a:buClr>
                <a:srgbClr val="FF0000"/>
              </a:buClr>
              <a:buFont typeface="Arial" panose="020B0604020202020204" pitchFamily="34" charset="0"/>
              <a:buChar char="•"/>
            </a:pPr>
            <a:r>
              <a:rPr lang="it-IT" sz="1600" dirty="0"/>
              <a:t>Under 30 </a:t>
            </a:r>
            <a:r>
              <a:rPr lang="it-IT" sz="1600" dirty="0" err="1"/>
              <a:t>is</a:t>
            </a:r>
            <a:r>
              <a:rPr lang="it-IT" sz="1600" dirty="0"/>
              <a:t> </a:t>
            </a:r>
            <a:r>
              <a:rPr lang="it-IT" sz="1600" dirty="0" err="1"/>
              <a:t>really</a:t>
            </a:r>
            <a:r>
              <a:rPr lang="it-IT" sz="1600" dirty="0"/>
              <a:t> </a:t>
            </a:r>
            <a:r>
              <a:rPr lang="it-IT" sz="1600" dirty="0" err="1"/>
              <a:t>probable</a:t>
            </a:r>
            <a:r>
              <a:rPr lang="it-IT" sz="1600" dirty="0"/>
              <a:t> </a:t>
            </a:r>
            <a:r>
              <a:rPr lang="it-IT" sz="1600" dirty="0" err="1"/>
              <a:t>that</a:t>
            </a:r>
            <a:r>
              <a:rPr lang="it-IT" sz="1600" dirty="0"/>
              <a:t> a data </a:t>
            </a:r>
            <a:r>
              <a:rPr lang="it-IT" sz="1600" dirty="0" err="1"/>
              <a:t>drift</a:t>
            </a:r>
            <a:r>
              <a:rPr lang="it-IT" sz="1600" dirty="0"/>
              <a:t> </a:t>
            </a:r>
            <a:r>
              <a:rPr lang="it-IT" sz="1600" dirty="0" err="1"/>
              <a:t>is</a:t>
            </a:r>
            <a:r>
              <a:rPr lang="it-IT" sz="1600" dirty="0"/>
              <a:t> </a:t>
            </a:r>
            <a:r>
              <a:rPr lang="it-IT" sz="1600" dirty="0" err="1"/>
              <a:t>going</a:t>
            </a:r>
            <a:r>
              <a:rPr lang="it-IT" sz="1600" dirty="0"/>
              <a:t> on.</a:t>
            </a:r>
            <a:endParaRPr lang="en-US" sz="1600" dirty="0"/>
          </a:p>
        </p:txBody>
      </p:sp>
    </p:spTree>
    <p:extLst>
      <p:ext uri="{BB962C8B-B14F-4D97-AF65-F5344CB8AC3E}">
        <p14:creationId xmlns:p14="http://schemas.microsoft.com/office/powerpoint/2010/main" val="217879440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asellaDiTesto 23"/>
          <p:cNvSpPr txBox="1"/>
          <p:nvPr/>
        </p:nvSpPr>
        <p:spPr>
          <a:xfrm>
            <a:off x="3456709" y="2705725"/>
            <a:ext cx="5278582" cy="1446550"/>
          </a:xfrm>
          <a:prstGeom prst="rect">
            <a:avLst/>
          </a:prstGeom>
          <a:noFill/>
        </p:spPr>
        <p:txBody>
          <a:bodyPr wrap="square" rtlCol="0">
            <a:spAutoFit/>
          </a:bodyPr>
          <a:lstStyle/>
          <a:p>
            <a:r>
              <a:rPr lang="en-GB" sz="8800" dirty="0">
                <a:solidFill>
                  <a:schemeClr val="accent2">
                    <a:lumMod val="75000"/>
                  </a:schemeClr>
                </a:solidFill>
              </a:rPr>
              <a:t>Thank you!</a:t>
            </a:r>
          </a:p>
        </p:txBody>
      </p:sp>
    </p:spTree>
    <p:extLst>
      <p:ext uri="{BB962C8B-B14F-4D97-AF65-F5344CB8AC3E}">
        <p14:creationId xmlns:p14="http://schemas.microsoft.com/office/powerpoint/2010/main" val="6365721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934720" y="216106"/>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Grafana-setup</a:t>
            </a:r>
            <a:endParaRPr lang="it-IT" b="1" dirty="0">
              <a:solidFill>
                <a:schemeClr val="accent2">
                  <a:lumMod val="75000"/>
                </a:schemeClr>
              </a:solidFill>
              <a:latin typeface="Calibri" charset="0"/>
              <a:ea typeface="Calibri" charset="0"/>
              <a:cs typeface="Calibri" charset="0"/>
            </a:endParaRPr>
          </a:p>
        </p:txBody>
      </p:sp>
      <p:sp>
        <p:nvSpPr>
          <p:cNvPr id="8" name="Segnaposto contenuto 2">
            <a:extLst>
              <a:ext uri="{FF2B5EF4-FFF2-40B4-BE49-F238E27FC236}">
                <a16:creationId xmlns:a16="http://schemas.microsoft.com/office/drawing/2014/main" id="{BDBB7D20-3AC2-51C8-AA8A-A5491FCD4726}"/>
              </a:ext>
            </a:extLst>
          </p:cNvPr>
          <p:cNvSpPr txBox="1">
            <a:spLocks/>
          </p:cNvSpPr>
          <p:nvPr/>
        </p:nvSpPr>
        <p:spPr>
          <a:xfrm>
            <a:off x="838198" y="5199397"/>
            <a:ext cx="10515600" cy="76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dirty="0"/>
          </a:p>
        </p:txBody>
      </p:sp>
      <p:sp>
        <p:nvSpPr>
          <p:cNvPr id="6" name="CasellaDiTesto 5">
            <a:extLst>
              <a:ext uri="{FF2B5EF4-FFF2-40B4-BE49-F238E27FC236}">
                <a16:creationId xmlns:a16="http://schemas.microsoft.com/office/drawing/2014/main" id="{E9B6E659-DDA5-786D-0EE7-AFFC00C27981}"/>
              </a:ext>
            </a:extLst>
          </p:cNvPr>
          <p:cNvSpPr txBox="1"/>
          <p:nvPr/>
        </p:nvSpPr>
        <p:spPr>
          <a:xfrm>
            <a:off x="3000527" y="3317994"/>
            <a:ext cx="4510409" cy="369332"/>
          </a:xfrm>
          <a:prstGeom prst="rect">
            <a:avLst/>
          </a:prstGeom>
          <a:noFill/>
        </p:spPr>
        <p:txBody>
          <a:bodyPr wrap="square" rtlCol="0">
            <a:spAutoFit/>
          </a:bodyPr>
          <a:lstStyle/>
          <a:p>
            <a:r>
              <a:rPr lang="it-IT" b="1"/>
              <a:t>&gt; docker pull grafana/grafana-oss: latest</a:t>
            </a:r>
          </a:p>
        </p:txBody>
      </p:sp>
      <p:sp>
        <p:nvSpPr>
          <p:cNvPr id="7" name="CasellaDiTesto 6">
            <a:extLst>
              <a:ext uri="{FF2B5EF4-FFF2-40B4-BE49-F238E27FC236}">
                <a16:creationId xmlns:a16="http://schemas.microsoft.com/office/drawing/2014/main" id="{66D98821-338C-4282-E3EE-7B053E8A6CB9}"/>
              </a:ext>
            </a:extLst>
          </p:cNvPr>
          <p:cNvSpPr txBox="1"/>
          <p:nvPr/>
        </p:nvSpPr>
        <p:spPr>
          <a:xfrm>
            <a:off x="1321278" y="4329641"/>
            <a:ext cx="9549440" cy="1477328"/>
          </a:xfrm>
          <a:prstGeom prst="rect">
            <a:avLst/>
          </a:prstGeom>
          <a:noFill/>
        </p:spPr>
        <p:txBody>
          <a:bodyPr wrap="square" rtlCol="0">
            <a:spAutoFit/>
          </a:bodyPr>
          <a:lstStyle/>
          <a:p>
            <a:r>
              <a:rPr lang="en-US" b="1" i="0">
                <a:effectLst/>
                <a:latin typeface="Calibri" charset="0"/>
                <a:ea typeface="Calibri" charset="0"/>
                <a:cs typeface="Calibri" charset="0"/>
              </a:rPr>
              <a:t>Grafana OSS </a:t>
            </a:r>
            <a:r>
              <a:rPr lang="en-US" b="0" i="0">
                <a:effectLst/>
                <a:latin typeface="Calibri" charset="0"/>
                <a:ea typeface="Calibri" charset="0"/>
                <a:cs typeface="Calibri" charset="0"/>
              </a:rPr>
              <a:t>(Open Source Software) is the open-source version of Grafana, while Grafana is also available in a paid version called Grafana Enterprise. The Enterprise version offers some additional features compared to the OSS version, such as support for enterprise authentication and integration with other business intelligence tools. In general, </a:t>
            </a:r>
            <a:r>
              <a:rPr lang="en-US" b="0" i="0" u="sng">
                <a:effectLst/>
                <a:latin typeface="Calibri" charset="0"/>
                <a:ea typeface="Calibri" charset="0"/>
                <a:cs typeface="Calibri" charset="0"/>
              </a:rPr>
              <a:t>Grafana OSS is used by organizations that want a advanced monitoring solution but do not need the features offered by the Enterprise version</a:t>
            </a:r>
            <a:r>
              <a:rPr lang="en-US" b="0" i="0">
                <a:effectLst/>
                <a:latin typeface="Calibri" charset="0"/>
                <a:ea typeface="Calibri" charset="0"/>
                <a:cs typeface="Calibri" charset="0"/>
              </a:rPr>
              <a:t>.</a:t>
            </a:r>
            <a:endParaRPr lang="it-IT">
              <a:latin typeface="Calibri" charset="0"/>
              <a:ea typeface="Calibri" charset="0"/>
              <a:cs typeface="Calibri" charset="0"/>
            </a:endParaRPr>
          </a:p>
        </p:txBody>
      </p:sp>
      <p:pic>
        <p:nvPicPr>
          <p:cNvPr id="3" name="Immagine 2" descr="Immagine che contiene testo&#10;&#10;Descrizione generata automaticamente">
            <a:extLst>
              <a:ext uri="{FF2B5EF4-FFF2-40B4-BE49-F238E27FC236}">
                <a16:creationId xmlns:a16="http://schemas.microsoft.com/office/drawing/2014/main" id="{659E8EC2-1099-DFB8-DC3B-3EE9762B8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266" y="1541669"/>
            <a:ext cx="6287463" cy="1617324"/>
          </a:xfrm>
          <a:prstGeom prst="rect">
            <a:avLst/>
          </a:prstGeom>
        </p:spPr>
      </p:pic>
    </p:spTree>
    <p:extLst>
      <p:ext uri="{BB962C8B-B14F-4D97-AF65-F5344CB8AC3E}">
        <p14:creationId xmlns:p14="http://schemas.microsoft.com/office/powerpoint/2010/main" val="232788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934720" y="131489"/>
            <a:ext cx="10419078" cy="1325563"/>
          </a:xfrm>
        </p:spPr>
        <p:txBody>
          <a:bodyPr>
            <a:normAutofit/>
          </a:bodyPr>
          <a:lstStyle/>
          <a:p>
            <a:pPr algn="ctr"/>
            <a:r>
              <a:rPr lang="en-US" b="1">
                <a:solidFill>
                  <a:schemeClr val="accent2">
                    <a:lumMod val="75000"/>
                  </a:schemeClr>
                </a:solidFill>
                <a:latin typeface="Calibri" charset="0"/>
                <a:ea typeface="Calibri" charset="0"/>
                <a:cs typeface="Calibri" charset="0"/>
              </a:rPr>
              <a:t>Connect Prometheus &amp; Grafana</a:t>
            </a:r>
            <a:endParaRPr lang="it-IT" b="1" dirty="0">
              <a:solidFill>
                <a:schemeClr val="accent2">
                  <a:lumMod val="75000"/>
                </a:schemeClr>
              </a:solidFill>
              <a:latin typeface="Calibri" charset="0"/>
              <a:ea typeface="Calibri" charset="0"/>
              <a:cs typeface="Calibri" charset="0"/>
            </a:endParaRPr>
          </a:p>
        </p:txBody>
      </p:sp>
      <p:sp>
        <p:nvSpPr>
          <p:cNvPr id="8" name="Segnaposto contenuto 2">
            <a:extLst>
              <a:ext uri="{FF2B5EF4-FFF2-40B4-BE49-F238E27FC236}">
                <a16:creationId xmlns:a16="http://schemas.microsoft.com/office/drawing/2014/main" id="{BDBB7D20-3AC2-51C8-AA8A-A5491FCD4726}"/>
              </a:ext>
            </a:extLst>
          </p:cNvPr>
          <p:cNvSpPr txBox="1">
            <a:spLocks/>
          </p:cNvSpPr>
          <p:nvPr/>
        </p:nvSpPr>
        <p:spPr>
          <a:xfrm>
            <a:off x="838198" y="5199397"/>
            <a:ext cx="10515600" cy="76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dirty="0"/>
          </a:p>
        </p:txBody>
      </p:sp>
      <p:sp>
        <p:nvSpPr>
          <p:cNvPr id="3" name="CasellaDiTesto 2">
            <a:extLst>
              <a:ext uri="{FF2B5EF4-FFF2-40B4-BE49-F238E27FC236}">
                <a16:creationId xmlns:a16="http://schemas.microsoft.com/office/drawing/2014/main" id="{030A41CB-42A9-F076-CFD9-6A60618ECDBD}"/>
              </a:ext>
            </a:extLst>
          </p:cNvPr>
          <p:cNvSpPr txBox="1"/>
          <p:nvPr/>
        </p:nvSpPr>
        <p:spPr>
          <a:xfrm>
            <a:off x="989854" y="1256997"/>
            <a:ext cx="9657837" cy="400110"/>
          </a:xfrm>
          <a:prstGeom prst="rect">
            <a:avLst/>
          </a:prstGeom>
          <a:noFill/>
        </p:spPr>
        <p:txBody>
          <a:bodyPr wrap="none" rtlCol="0">
            <a:spAutoFit/>
          </a:bodyPr>
          <a:lstStyle/>
          <a:p>
            <a:r>
              <a:rPr lang="en-US">
                <a:latin typeface="Calibri" charset="0"/>
                <a:ea typeface="Calibri" charset="0"/>
                <a:cs typeface="Calibri" charset="0"/>
              </a:rPr>
              <a:t>Once the docker images have been downloaded, it is possible to modify the </a:t>
            </a:r>
            <a:r>
              <a:rPr lang="en-US" sz="2000" b="1">
                <a:latin typeface="Calibri" charset="0"/>
                <a:ea typeface="Calibri" charset="0"/>
                <a:cs typeface="Calibri" charset="0"/>
              </a:rPr>
              <a:t>docker-compose.yaml</a:t>
            </a:r>
            <a:endParaRPr lang="it-IT" sz="2000" b="1">
              <a:latin typeface="Calibri" charset="0"/>
              <a:ea typeface="Calibri" charset="0"/>
              <a:cs typeface="Calibri" charset="0"/>
            </a:endParaRPr>
          </a:p>
        </p:txBody>
      </p:sp>
      <p:sp>
        <p:nvSpPr>
          <p:cNvPr id="9" name="CasellaDiTesto 8">
            <a:extLst>
              <a:ext uri="{FF2B5EF4-FFF2-40B4-BE49-F238E27FC236}">
                <a16:creationId xmlns:a16="http://schemas.microsoft.com/office/drawing/2014/main" id="{476D823A-D27D-A1C3-9802-8B9638902132}"/>
              </a:ext>
            </a:extLst>
          </p:cNvPr>
          <p:cNvSpPr txBox="1"/>
          <p:nvPr/>
        </p:nvSpPr>
        <p:spPr>
          <a:xfrm>
            <a:off x="416225" y="1919291"/>
            <a:ext cx="5277209" cy="3970318"/>
          </a:xfrm>
          <a:prstGeom prst="rect">
            <a:avLst/>
          </a:prstGeom>
          <a:solidFill>
            <a:schemeClr val="tx1">
              <a:lumMod val="85000"/>
              <a:lumOff val="15000"/>
            </a:schemeClr>
          </a:solidFill>
        </p:spPr>
        <p:txBody>
          <a:bodyPr wrap="square">
            <a:spAutoFit/>
          </a:bodyPr>
          <a:lstStyle/>
          <a:p>
            <a:r>
              <a:rPr lang="it-IT">
                <a:solidFill>
                  <a:srgbClr val="D4D4D4"/>
                </a:solidFill>
                <a:latin typeface="Consolas" panose="020B0609020204030204" pitchFamily="49" charset="0"/>
              </a:rPr>
              <a:t>...</a:t>
            </a:r>
            <a:endParaRPr lang="it-IT" b="0">
              <a:solidFill>
                <a:srgbClr val="D4D4D4"/>
              </a:solidFill>
              <a:effectLst/>
              <a:latin typeface="Consolas" panose="020B0609020204030204" pitchFamily="49" charset="0"/>
            </a:endParaRPr>
          </a:p>
          <a:p>
            <a:r>
              <a:rPr lang="it-IT" b="0">
                <a:solidFill>
                  <a:srgbClr val="569CD6"/>
                </a:solidFill>
                <a:effectLst/>
                <a:latin typeface="Consolas" panose="020B0609020204030204" pitchFamily="49" charset="0"/>
              </a:rPr>
              <a:t>prometheus</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container_name</a:t>
            </a:r>
            <a:r>
              <a:rPr lang="it-IT" b="0">
                <a:solidFill>
                  <a:srgbClr val="D4D4D4"/>
                </a:solidFill>
                <a:effectLst/>
                <a:latin typeface="Consolas" panose="020B0609020204030204" pitchFamily="49" charset="0"/>
              </a:rPr>
              <a:t>: </a:t>
            </a:r>
            <a:r>
              <a:rPr lang="it-IT" b="0">
                <a:solidFill>
                  <a:srgbClr val="CE9178"/>
                </a:solidFill>
                <a:effectLst/>
                <a:latin typeface="Consolas" panose="020B0609020204030204" pitchFamily="49" charset="0"/>
              </a:rPr>
              <a:t>prometheus_container</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ports</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 </a:t>
            </a:r>
            <a:r>
              <a:rPr lang="it-IT" b="0">
                <a:solidFill>
                  <a:srgbClr val="CE9178"/>
                </a:solidFill>
                <a:effectLst/>
                <a:latin typeface="Consolas" panose="020B0609020204030204" pitchFamily="49" charset="0"/>
              </a:rPr>
              <a:t>'9300:9090'</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build</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context</a:t>
            </a:r>
            <a:r>
              <a:rPr lang="it-IT" b="0">
                <a:solidFill>
                  <a:srgbClr val="D4D4D4"/>
                </a:solidFill>
                <a:effectLst/>
                <a:latin typeface="Consolas" panose="020B0609020204030204" pitchFamily="49" charset="0"/>
              </a:rPr>
              <a:t>: </a:t>
            </a:r>
            <a:r>
              <a:rPr lang="it-IT" b="0">
                <a:solidFill>
                  <a:srgbClr val="CE9178"/>
                </a:solidFill>
                <a:effectLst/>
                <a:latin typeface="Consolas" panose="020B0609020204030204" pitchFamily="49" charset="0"/>
              </a:rPr>
              <a:t>./prom</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dockerfile</a:t>
            </a:r>
            <a:r>
              <a:rPr lang="it-IT" b="0">
                <a:solidFill>
                  <a:srgbClr val="D4D4D4"/>
                </a:solidFill>
                <a:effectLst/>
                <a:latin typeface="Consolas" panose="020B0609020204030204" pitchFamily="49" charset="0"/>
              </a:rPr>
              <a:t>: </a:t>
            </a:r>
            <a:r>
              <a:rPr lang="it-IT" b="0">
                <a:solidFill>
                  <a:srgbClr val="CE9178"/>
                </a:solidFill>
                <a:effectLst/>
                <a:latin typeface="Consolas" panose="020B0609020204030204" pitchFamily="49" charset="0"/>
              </a:rPr>
              <a:t>Dockerfile</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networks</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 </a:t>
            </a:r>
            <a:r>
              <a:rPr lang="it-IT" b="0">
                <a:solidFill>
                  <a:srgbClr val="CE9178"/>
                </a:solidFill>
                <a:effectLst/>
                <a:latin typeface="Consolas" panose="020B0609020204030204" pitchFamily="49" charset="0"/>
              </a:rPr>
              <a:t>prometheus_grafana</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depends_on</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 </a:t>
            </a:r>
            <a:r>
              <a:rPr lang="it-IT" b="0">
                <a:solidFill>
                  <a:srgbClr val="CE9178"/>
                </a:solidFill>
                <a:effectLst/>
                <a:latin typeface="Consolas" panose="020B0609020204030204" pitchFamily="49" charset="0"/>
              </a:rPr>
              <a:t>backend</a:t>
            </a:r>
            <a:br>
              <a:rPr lang="it-IT" b="0">
                <a:solidFill>
                  <a:srgbClr val="D4D4D4"/>
                </a:solidFill>
                <a:effectLst/>
                <a:latin typeface="Consolas" panose="020B0609020204030204" pitchFamily="49" charset="0"/>
              </a:rPr>
            </a:br>
            <a:r>
              <a:rPr lang="it-IT" b="0">
                <a:solidFill>
                  <a:srgbClr val="D4D4D4"/>
                </a:solidFill>
                <a:effectLst/>
                <a:latin typeface="Consolas" panose="020B0609020204030204" pitchFamily="49" charset="0"/>
              </a:rPr>
              <a:t>...</a:t>
            </a:r>
            <a:br>
              <a:rPr lang="it-IT" b="0">
                <a:solidFill>
                  <a:srgbClr val="D4D4D4"/>
                </a:solidFill>
                <a:effectLst/>
                <a:latin typeface="Consolas" panose="020B0609020204030204" pitchFamily="49" charset="0"/>
              </a:rPr>
            </a:br>
            <a:endParaRPr lang="it-IT" b="0">
              <a:solidFill>
                <a:srgbClr val="D4D4D4"/>
              </a:solidFill>
              <a:effectLst/>
              <a:latin typeface="Consolas" panose="020B0609020204030204" pitchFamily="49" charset="0"/>
            </a:endParaRPr>
          </a:p>
        </p:txBody>
      </p:sp>
      <p:sp>
        <p:nvSpPr>
          <p:cNvPr id="11" name="CasellaDiTesto 10">
            <a:extLst>
              <a:ext uri="{FF2B5EF4-FFF2-40B4-BE49-F238E27FC236}">
                <a16:creationId xmlns:a16="http://schemas.microsoft.com/office/drawing/2014/main" id="{76CF8EA9-25A2-40E3-752A-6B7DBA9B03F1}"/>
              </a:ext>
            </a:extLst>
          </p:cNvPr>
          <p:cNvSpPr txBox="1"/>
          <p:nvPr/>
        </p:nvSpPr>
        <p:spPr>
          <a:xfrm>
            <a:off x="6498568" y="1919291"/>
            <a:ext cx="5277203" cy="3970318"/>
          </a:xfrm>
          <a:prstGeom prst="rect">
            <a:avLst/>
          </a:prstGeom>
          <a:solidFill>
            <a:schemeClr val="tx1">
              <a:lumMod val="85000"/>
              <a:lumOff val="15000"/>
            </a:schemeClr>
          </a:solidFill>
        </p:spPr>
        <p:txBody>
          <a:bodyPr wrap="square">
            <a:spAutoFit/>
          </a:bodyPr>
          <a:lstStyle/>
          <a:p>
            <a:r>
              <a:rPr lang="it-IT">
                <a:solidFill>
                  <a:srgbClr val="D4D4D4"/>
                </a:solidFill>
                <a:latin typeface="Consolas" panose="020B0609020204030204" pitchFamily="49" charset="0"/>
              </a:rPr>
              <a:t>...</a:t>
            </a:r>
            <a:endParaRPr lang="it-IT" b="0">
              <a:solidFill>
                <a:srgbClr val="D4D4D4"/>
              </a:solidFill>
              <a:effectLst/>
              <a:latin typeface="Consolas" panose="020B0609020204030204" pitchFamily="49" charset="0"/>
            </a:endParaRPr>
          </a:p>
          <a:p>
            <a:r>
              <a:rPr lang="it-IT" b="0">
                <a:solidFill>
                  <a:srgbClr val="569CD6"/>
                </a:solidFill>
                <a:effectLst/>
                <a:latin typeface="Consolas" panose="020B0609020204030204" pitchFamily="49" charset="0"/>
              </a:rPr>
              <a:t>grafana</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container_name</a:t>
            </a:r>
            <a:r>
              <a:rPr lang="it-IT" b="0">
                <a:solidFill>
                  <a:srgbClr val="D4D4D4"/>
                </a:solidFill>
                <a:effectLst/>
                <a:latin typeface="Consolas" panose="020B0609020204030204" pitchFamily="49" charset="0"/>
              </a:rPr>
              <a:t>: </a:t>
            </a:r>
            <a:r>
              <a:rPr lang="it-IT" b="0">
                <a:solidFill>
                  <a:srgbClr val="CE9178"/>
                </a:solidFill>
                <a:effectLst/>
                <a:latin typeface="Consolas" panose="020B0609020204030204" pitchFamily="49" charset="0"/>
              </a:rPr>
              <a:t>grafana_container</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image</a:t>
            </a:r>
            <a:r>
              <a:rPr lang="it-IT" b="0">
                <a:solidFill>
                  <a:srgbClr val="D4D4D4"/>
                </a:solidFill>
                <a:effectLst/>
                <a:latin typeface="Consolas" panose="020B0609020204030204" pitchFamily="49" charset="0"/>
              </a:rPr>
              <a:t>: </a:t>
            </a:r>
            <a:r>
              <a:rPr lang="it-IT" b="0">
                <a:solidFill>
                  <a:srgbClr val="CE9178"/>
                </a:solidFill>
                <a:effectLst/>
                <a:latin typeface="Consolas" panose="020B0609020204030204" pitchFamily="49" charset="0"/>
              </a:rPr>
              <a:t>grafana/grafana-oss</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ports</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 </a:t>
            </a:r>
            <a:r>
              <a:rPr lang="it-IT" b="0">
                <a:solidFill>
                  <a:srgbClr val="CE9178"/>
                </a:solidFill>
                <a:effectLst/>
                <a:latin typeface="Consolas" panose="020B0609020204030204" pitchFamily="49" charset="0"/>
              </a:rPr>
              <a:t>'3000:3000'</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networks</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 </a:t>
            </a:r>
            <a:r>
              <a:rPr lang="it-IT" b="0">
                <a:solidFill>
                  <a:srgbClr val="CE9178"/>
                </a:solidFill>
                <a:effectLst/>
                <a:latin typeface="Consolas" panose="020B0609020204030204" pitchFamily="49" charset="0"/>
              </a:rPr>
              <a:t>prometheus_grafana</a:t>
            </a:r>
            <a:endParaRPr lang="it-IT" b="0">
              <a:solidFill>
                <a:srgbClr val="D4D4D4"/>
              </a:solidFill>
              <a:effectLst/>
              <a:latin typeface="Consolas" panose="020B0609020204030204" pitchFamily="49" charset="0"/>
            </a:endParaRP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depends_on</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 </a:t>
            </a:r>
            <a:r>
              <a:rPr lang="it-IT" b="0">
                <a:solidFill>
                  <a:srgbClr val="CE9178"/>
                </a:solidFill>
                <a:effectLst/>
                <a:latin typeface="Consolas" panose="020B0609020204030204" pitchFamily="49" charset="0"/>
              </a:rPr>
              <a:t>prometheus</a:t>
            </a:r>
          </a:p>
          <a:p>
            <a:endParaRPr lang="it-IT" b="0">
              <a:solidFill>
                <a:srgbClr val="D4D4D4"/>
              </a:solidFill>
              <a:effectLst/>
              <a:latin typeface="Consolas" panose="020B0609020204030204" pitchFamily="49" charset="0"/>
            </a:endParaRPr>
          </a:p>
          <a:p>
            <a:r>
              <a:rPr lang="it-IT" b="0">
                <a:solidFill>
                  <a:srgbClr val="569CD6"/>
                </a:solidFill>
                <a:effectLst/>
                <a:latin typeface="Consolas" panose="020B0609020204030204" pitchFamily="49" charset="0"/>
              </a:rPr>
              <a:t>networks</a:t>
            </a:r>
            <a:r>
              <a:rPr lang="it-IT" b="0">
                <a:solidFill>
                  <a:srgbClr val="D4D4D4"/>
                </a:solidFill>
                <a:effectLst/>
                <a:latin typeface="Consolas" panose="020B0609020204030204" pitchFamily="49" charset="0"/>
              </a:rPr>
              <a:t>:</a:t>
            </a:r>
          </a:p>
          <a:p>
            <a:r>
              <a:rPr lang="it-IT" b="0">
                <a:solidFill>
                  <a:srgbClr val="D4D4D4"/>
                </a:solidFill>
                <a:effectLst/>
                <a:latin typeface="Consolas" panose="020B0609020204030204" pitchFamily="49" charset="0"/>
              </a:rPr>
              <a:t>  </a:t>
            </a:r>
            <a:r>
              <a:rPr lang="it-IT" b="0">
                <a:solidFill>
                  <a:srgbClr val="569CD6"/>
                </a:solidFill>
                <a:effectLst/>
                <a:latin typeface="Consolas" panose="020B0609020204030204" pitchFamily="49" charset="0"/>
              </a:rPr>
              <a:t>prometheus_grafana</a:t>
            </a:r>
            <a:r>
              <a:rPr lang="it-IT" b="0">
                <a:solidFill>
                  <a:srgbClr val="D4D4D4"/>
                </a:solidFill>
                <a:effectLst/>
                <a:latin typeface="Consolas" panose="020B0609020204030204" pitchFamily="49" charset="0"/>
              </a:rPr>
              <a:t>:</a:t>
            </a:r>
          </a:p>
          <a:p>
            <a:endParaRPr lang="it-IT">
              <a:solidFill>
                <a:srgbClr val="D4D4D4"/>
              </a:solidFill>
              <a:latin typeface="Consolas" panose="020B0609020204030204" pitchFamily="49" charset="0"/>
            </a:endParaRPr>
          </a:p>
        </p:txBody>
      </p:sp>
      <p:sp>
        <p:nvSpPr>
          <p:cNvPr id="12" name="CasellaDiTesto 11">
            <a:extLst>
              <a:ext uri="{FF2B5EF4-FFF2-40B4-BE49-F238E27FC236}">
                <a16:creationId xmlns:a16="http://schemas.microsoft.com/office/drawing/2014/main" id="{178AB428-EAAC-B27F-9B2C-B7FE13A087A3}"/>
              </a:ext>
            </a:extLst>
          </p:cNvPr>
          <p:cNvSpPr txBox="1"/>
          <p:nvPr/>
        </p:nvSpPr>
        <p:spPr>
          <a:xfrm>
            <a:off x="818795" y="6167182"/>
            <a:ext cx="11359546" cy="369332"/>
          </a:xfrm>
          <a:prstGeom prst="rect">
            <a:avLst/>
          </a:prstGeom>
          <a:noFill/>
        </p:spPr>
        <p:txBody>
          <a:bodyPr wrap="square" rtlCol="0">
            <a:spAutoFit/>
          </a:bodyPr>
          <a:lstStyle/>
          <a:p>
            <a:r>
              <a:rPr lang="en-US">
                <a:latin typeface="Calibri" charset="0"/>
                <a:ea typeface="Calibri" charset="0"/>
                <a:cs typeface="Calibri" charset="0"/>
              </a:rPr>
              <a:t>The network </a:t>
            </a:r>
            <a:r>
              <a:rPr lang="en-US" b="1">
                <a:latin typeface="Calibri" charset="0"/>
                <a:ea typeface="Calibri" charset="0"/>
                <a:cs typeface="Calibri" charset="0"/>
              </a:rPr>
              <a:t>“Prometheus_Grafana” </a:t>
            </a:r>
            <a:r>
              <a:rPr lang="en-US">
                <a:latin typeface="Calibri" charset="0"/>
                <a:ea typeface="Calibri" charset="0"/>
                <a:cs typeface="Calibri" charset="0"/>
              </a:rPr>
              <a:t>is addes in order to let the two container to communicate each other.</a:t>
            </a:r>
            <a:endParaRPr lang="it-IT">
              <a:latin typeface="Calibri" charset="0"/>
              <a:ea typeface="Calibri" charset="0"/>
              <a:cs typeface="Calibri" charset="0"/>
            </a:endParaRPr>
          </a:p>
        </p:txBody>
      </p:sp>
    </p:spTree>
    <p:extLst>
      <p:ext uri="{BB962C8B-B14F-4D97-AF65-F5344CB8AC3E}">
        <p14:creationId xmlns:p14="http://schemas.microsoft.com/office/powerpoint/2010/main" val="118106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934720" y="131489"/>
            <a:ext cx="10419078" cy="1325563"/>
          </a:xfrm>
        </p:spPr>
        <p:txBody>
          <a:bodyPr>
            <a:normAutofit/>
          </a:bodyPr>
          <a:lstStyle/>
          <a:p>
            <a:pPr algn="ctr"/>
            <a:r>
              <a:rPr lang="en-US" b="1">
                <a:solidFill>
                  <a:schemeClr val="accent2">
                    <a:lumMod val="75000"/>
                  </a:schemeClr>
                </a:solidFill>
                <a:latin typeface="Calibri" charset="0"/>
                <a:ea typeface="Calibri" charset="0"/>
                <a:cs typeface="Calibri" charset="0"/>
              </a:rPr>
              <a:t>Connect Prometheus &amp; Grafana</a:t>
            </a:r>
            <a:endParaRPr lang="it-IT" b="1" dirty="0">
              <a:solidFill>
                <a:schemeClr val="accent2">
                  <a:lumMod val="75000"/>
                </a:schemeClr>
              </a:solidFill>
              <a:latin typeface="Calibri" charset="0"/>
              <a:ea typeface="Calibri" charset="0"/>
              <a:cs typeface="Calibri" charset="0"/>
            </a:endParaRPr>
          </a:p>
        </p:txBody>
      </p:sp>
      <p:sp>
        <p:nvSpPr>
          <p:cNvPr id="8" name="Segnaposto contenuto 2">
            <a:extLst>
              <a:ext uri="{FF2B5EF4-FFF2-40B4-BE49-F238E27FC236}">
                <a16:creationId xmlns:a16="http://schemas.microsoft.com/office/drawing/2014/main" id="{BDBB7D20-3AC2-51C8-AA8A-A5491FCD4726}"/>
              </a:ext>
            </a:extLst>
          </p:cNvPr>
          <p:cNvSpPr txBox="1">
            <a:spLocks/>
          </p:cNvSpPr>
          <p:nvPr/>
        </p:nvSpPr>
        <p:spPr>
          <a:xfrm>
            <a:off x="838198" y="5199397"/>
            <a:ext cx="10515600" cy="76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dirty="0"/>
          </a:p>
        </p:txBody>
      </p:sp>
      <p:sp>
        <p:nvSpPr>
          <p:cNvPr id="3" name="CasellaDiTesto 2">
            <a:extLst>
              <a:ext uri="{FF2B5EF4-FFF2-40B4-BE49-F238E27FC236}">
                <a16:creationId xmlns:a16="http://schemas.microsoft.com/office/drawing/2014/main" id="{030A41CB-42A9-F076-CFD9-6A60618ECDBD}"/>
              </a:ext>
            </a:extLst>
          </p:cNvPr>
          <p:cNvSpPr txBox="1"/>
          <p:nvPr/>
        </p:nvSpPr>
        <p:spPr>
          <a:xfrm>
            <a:off x="989854" y="1256997"/>
            <a:ext cx="9657837" cy="400110"/>
          </a:xfrm>
          <a:prstGeom prst="rect">
            <a:avLst/>
          </a:prstGeom>
          <a:noFill/>
        </p:spPr>
        <p:txBody>
          <a:bodyPr wrap="none" rtlCol="0">
            <a:spAutoFit/>
          </a:bodyPr>
          <a:lstStyle/>
          <a:p>
            <a:r>
              <a:rPr lang="en-US">
                <a:latin typeface="Calibri" charset="0"/>
                <a:ea typeface="Calibri" charset="0"/>
                <a:cs typeface="Calibri" charset="0"/>
              </a:rPr>
              <a:t>Once the docker images have been downloaded, it is possible to modify the </a:t>
            </a:r>
            <a:r>
              <a:rPr lang="en-US" sz="2000" b="1"/>
              <a:t>docker-compose.yaml</a:t>
            </a:r>
            <a:endParaRPr lang="it-IT" sz="2000" b="1"/>
          </a:p>
        </p:txBody>
      </p:sp>
      <p:sp>
        <p:nvSpPr>
          <p:cNvPr id="12" name="CasellaDiTesto 11">
            <a:extLst>
              <a:ext uri="{FF2B5EF4-FFF2-40B4-BE49-F238E27FC236}">
                <a16:creationId xmlns:a16="http://schemas.microsoft.com/office/drawing/2014/main" id="{178AB428-EAAC-B27F-9B2C-B7FE13A087A3}"/>
              </a:ext>
            </a:extLst>
          </p:cNvPr>
          <p:cNvSpPr txBox="1"/>
          <p:nvPr/>
        </p:nvSpPr>
        <p:spPr>
          <a:xfrm>
            <a:off x="741157" y="5911746"/>
            <a:ext cx="11359546" cy="369332"/>
          </a:xfrm>
          <a:prstGeom prst="rect">
            <a:avLst/>
          </a:prstGeom>
          <a:noFill/>
        </p:spPr>
        <p:txBody>
          <a:bodyPr wrap="square" rtlCol="0">
            <a:spAutoFit/>
          </a:bodyPr>
          <a:lstStyle/>
          <a:p>
            <a:r>
              <a:rPr lang="en-US">
                <a:latin typeface="Calibri" charset="0"/>
                <a:ea typeface="Calibri" charset="0"/>
                <a:cs typeface="Calibri" charset="0"/>
              </a:rPr>
              <a:t>The network </a:t>
            </a:r>
            <a:r>
              <a:rPr lang="en-US" b="1">
                <a:latin typeface="Calibri" charset="0"/>
                <a:ea typeface="Calibri" charset="0"/>
                <a:cs typeface="Calibri" charset="0"/>
              </a:rPr>
              <a:t>“Prometheus_Grafana” </a:t>
            </a:r>
            <a:r>
              <a:rPr lang="en-US">
                <a:latin typeface="Calibri" charset="0"/>
                <a:ea typeface="Calibri" charset="0"/>
                <a:cs typeface="Calibri" charset="0"/>
              </a:rPr>
              <a:t>is addes in order to let the two container to communicate each other.</a:t>
            </a:r>
            <a:endParaRPr lang="it-IT">
              <a:latin typeface="Calibri" charset="0"/>
              <a:ea typeface="Calibri" charset="0"/>
              <a:cs typeface="Calibri" charset="0"/>
            </a:endParaRPr>
          </a:p>
        </p:txBody>
      </p:sp>
      <p:pic>
        <p:nvPicPr>
          <p:cNvPr id="4" name="Immagine 3">
            <a:extLst>
              <a:ext uri="{FF2B5EF4-FFF2-40B4-BE49-F238E27FC236}">
                <a16:creationId xmlns:a16="http://schemas.microsoft.com/office/drawing/2014/main" id="{BCEE6965-9DF2-DC6D-E4F0-E2DC540F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965" y="1949530"/>
            <a:ext cx="7862588" cy="3633153"/>
          </a:xfrm>
          <a:prstGeom prst="rect">
            <a:avLst/>
          </a:prstGeom>
        </p:spPr>
      </p:pic>
    </p:spTree>
    <p:extLst>
      <p:ext uri="{BB962C8B-B14F-4D97-AF65-F5344CB8AC3E}">
        <p14:creationId xmlns:p14="http://schemas.microsoft.com/office/powerpoint/2010/main" val="383377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886459" y="0"/>
            <a:ext cx="10419078" cy="1325563"/>
          </a:xfrm>
        </p:spPr>
        <p:txBody>
          <a:bodyPr>
            <a:normAutofit/>
          </a:bodyPr>
          <a:lstStyle/>
          <a:p>
            <a:pPr algn="ctr"/>
            <a:r>
              <a:rPr lang="en-US" sz="4400" b="1" i="0" u="none" strike="noStrike" baseline="0">
                <a:solidFill>
                  <a:schemeClr val="accent2">
                    <a:lumMod val="75000"/>
                  </a:schemeClr>
                </a:solidFill>
                <a:latin typeface="Calibri" charset="0"/>
                <a:ea typeface="Calibri" charset="0"/>
                <a:cs typeface="Calibri" charset="0"/>
              </a:rPr>
              <a:t>Prometheus Metrics</a:t>
            </a:r>
            <a:endParaRPr lang="it-IT" b="1" dirty="0">
              <a:solidFill>
                <a:schemeClr val="accent2">
                  <a:lumMod val="75000"/>
                </a:schemeClr>
              </a:solidFill>
              <a:latin typeface="Calibri" charset="0"/>
              <a:ea typeface="Calibri" charset="0"/>
              <a:cs typeface="Calibri" charset="0"/>
            </a:endParaRPr>
          </a:p>
        </p:txBody>
      </p:sp>
      <p:sp>
        <p:nvSpPr>
          <p:cNvPr id="8" name="Segnaposto contenuto 2">
            <a:extLst>
              <a:ext uri="{FF2B5EF4-FFF2-40B4-BE49-F238E27FC236}">
                <a16:creationId xmlns:a16="http://schemas.microsoft.com/office/drawing/2014/main" id="{BDBB7D20-3AC2-51C8-AA8A-A5491FCD4726}"/>
              </a:ext>
            </a:extLst>
          </p:cNvPr>
          <p:cNvSpPr txBox="1">
            <a:spLocks/>
          </p:cNvSpPr>
          <p:nvPr/>
        </p:nvSpPr>
        <p:spPr>
          <a:xfrm>
            <a:off x="838198" y="5199397"/>
            <a:ext cx="10515600" cy="76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dirty="0"/>
          </a:p>
        </p:txBody>
      </p:sp>
      <p:sp>
        <p:nvSpPr>
          <p:cNvPr id="9" name="Segnaposto contenuto 2">
            <a:extLst>
              <a:ext uri="{FF2B5EF4-FFF2-40B4-BE49-F238E27FC236}">
                <a16:creationId xmlns:a16="http://schemas.microsoft.com/office/drawing/2014/main" id="{8DF74287-8199-C54D-5B1C-6FF6A0E99B42}"/>
              </a:ext>
            </a:extLst>
          </p:cNvPr>
          <p:cNvSpPr>
            <a:spLocks noGrp="1"/>
          </p:cNvSpPr>
          <p:nvPr>
            <p:ph idx="1"/>
          </p:nvPr>
        </p:nvSpPr>
        <p:spPr>
          <a:xfrm>
            <a:off x="583720" y="1314032"/>
            <a:ext cx="5350533" cy="5023480"/>
          </a:xfrm>
          <a:solidFill>
            <a:schemeClr val="tx1">
              <a:lumMod val="85000"/>
              <a:lumOff val="15000"/>
            </a:schemeClr>
          </a:solidFill>
        </p:spPr>
        <p:txBody>
          <a:bodyPr>
            <a:normAutofit fontScale="92500" lnSpcReduction="20000"/>
          </a:bodyPr>
          <a:lstStyle/>
          <a:p>
            <a:pPr marL="0" indent="0">
              <a:buNone/>
            </a:pPr>
            <a:r>
              <a:rPr lang="en-US" sz="1600" b="0">
                <a:solidFill>
                  <a:srgbClr val="4FC1FF"/>
                </a:solidFill>
                <a:effectLst/>
                <a:latin typeface="Consolas" panose="020B0609020204030204" pitchFamily="49" charset="0"/>
              </a:rPr>
              <a:t>REQUEST_TIME</a:t>
            </a:r>
            <a:r>
              <a:rPr lang="en-US" sz="1600" b="0">
                <a:solidFill>
                  <a:srgbClr val="D4D4D4"/>
                </a:solidFill>
                <a:effectLst/>
                <a:latin typeface="Consolas" panose="020B0609020204030204" pitchFamily="49" charset="0"/>
              </a:rPr>
              <a:t> = </a:t>
            </a:r>
            <a:r>
              <a:rPr lang="en-US" sz="1600" b="0">
                <a:solidFill>
                  <a:srgbClr val="4EC9B0"/>
                </a:solidFill>
                <a:effectLst/>
                <a:latin typeface="Consolas" panose="020B0609020204030204" pitchFamily="49" charset="0"/>
              </a:rPr>
              <a:t>Gauge</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"request_processing_seconds"</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"Time spent processing request"</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"method"</a:t>
            </a: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"endpoint"</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a:t>
            </a:r>
          </a:p>
          <a:p>
            <a:pPr marL="0" indent="0">
              <a:buNone/>
            </a:pPr>
            <a:br>
              <a:rPr lang="en-US" sz="1600" b="0">
                <a:solidFill>
                  <a:srgbClr val="D4D4D4"/>
                </a:solidFill>
                <a:effectLst/>
                <a:latin typeface="Consolas" panose="020B0609020204030204" pitchFamily="49" charset="0"/>
              </a:rPr>
            </a:br>
            <a:r>
              <a:rPr lang="en-US" sz="1600" b="0">
                <a:solidFill>
                  <a:srgbClr val="4FC1FF"/>
                </a:solidFill>
                <a:effectLst/>
                <a:latin typeface="Consolas" panose="020B0609020204030204" pitchFamily="49" charset="0"/>
              </a:rPr>
              <a:t>AVG_DDFC</a:t>
            </a:r>
            <a:r>
              <a:rPr lang="en-US" sz="1600" b="0">
                <a:solidFill>
                  <a:srgbClr val="D4D4D4"/>
                </a:solidFill>
                <a:effectLst/>
                <a:latin typeface="Consolas" panose="020B0609020204030204" pitchFamily="49" charset="0"/>
              </a:rPr>
              <a:t> = </a:t>
            </a:r>
            <a:r>
              <a:rPr lang="en-US" sz="1600" b="0">
                <a:solidFill>
                  <a:srgbClr val="4EC9B0"/>
                </a:solidFill>
                <a:effectLst/>
                <a:latin typeface="Consolas" panose="020B0609020204030204" pitchFamily="49" charset="0"/>
              </a:rPr>
              <a:t>Gauge</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"avg_ddfc"</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"Average of last 5 'delay detection following change' of the drift detector."</a:t>
            </a:r>
            <a:endParaRPr lang="en-US" sz="1600" b="0">
              <a:solidFill>
                <a:srgbClr val="D4D4D4"/>
              </a:solidFill>
              <a:effectLst/>
              <a:latin typeface="Consolas" panose="020B0609020204030204" pitchFamily="49" charset="0"/>
            </a:endParaRPr>
          </a:p>
          <a:p>
            <a:pPr marL="0" indent="0">
              <a:buNone/>
            </a:pPr>
            <a:r>
              <a:rPr lang="en-US" sz="1600" b="0">
                <a:solidFill>
                  <a:srgbClr val="D4D4D4"/>
                </a:solidFill>
                <a:effectLst/>
                <a:latin typeface="Consolas" panose="020B0609020204030204" pitchFamily="49" charset="0"/>
              </a:rPr>
              <a:t>)</a:t>
            </a:r>
          </a:p>
          <a:p>
            <a:pPr marL="0" indent="0">
              <a:buNone/>
            </a:pPr>
            <a:br>
              <a:rPr lang="en-US" sz="1600" b="0">
                <a:solidFill>
                  <a:srgbClr val="D4D4D4"/>
                </a:solidFill>
                <a:effectLst/>
                <a:latin typeface="Consolas" panose="020B0609020204030204" pitchFamily="49" charset="0"/>
              </a:rPr>
            </a:br>
            <a:r>
              <a:rPr lang="en-US" sz="1600" b="0">
                <a:solidFill>
                  <a:srgbClr val="9CDCFE"/>
                </a:solidFill>
                <a:effectLst/>
                <a:latin typeface="Consolas" panose="020B0609020204030204" pitchFamily="49" charset="0"/>
              </a:rPr>
              <a:t>hist_img</a:t>
            </a:r>
            <a:r>
              <a:rPr lang="en-US" sz="1600" b="0">
                <a:solidFill>
                  <a:srgbClr val="D4D4D4"/>
                </a:solidFill>
                <a:effectLst/>
                <a:latin typeface="Consolas" panose="020B0609020204030204" pitchFamily="49" charset="0"/>
              </a:rPr>
              <a:t> = </a:t>
            </a:r>
            <a:r>
              <a:rPr lang="en-US" sz="1600" b="0">
                <a:solidFill>
                  <a:srgbClr val="4EC9B0"/>
                </a:solidFill>
                <a:effectLst/>
                <a:latin typeface="Consolas" panose="020B0609020204030204" pitchFamily="49" charset="0"/>
              </a:rPr>
              <a:t>Histogram</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"img_size"</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"Histogram for tracking the size of the images"</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    </a:t>
            </a:r>
            <a:r>
              <a:rPr lang="en-US" sz="1600" b="0">
                <a:solidFill>
                  <a:srgbClr val="9CDCFE"/>
                </a:solidFill>
                <a:effectLst/>
                <a:latin typeface="Consolas" panose="020B0609020204030204" pitchFamily="49" charset="0"/>
              </a:rPr>
              <a:t>buckets</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100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200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300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400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500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600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700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800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900</a:t>
            </a:r>
            <a:r>
              <a:rPr lang="en-US" sz="1600" b="0">
                <a:solidFill>
                  <a:srgbClr val="D4D4D4"/>
                </a:solidFill>
                <a:effectLst/>
                <a:latin typeface="Consolas" panose="020B0609020204030204" pitchFamily="49" charset="0"/>
              </a:rPr>
              <a:t>,</a:t>
            </a:r>
            <a:r>
              <a:rPr lang="en-US" sz="1600" b="0">
                <a:solidFill>
                  <a:srgbClr val="B5CEA8"/>
                </a:solidFill>
                <a:effectLst/>
                <a:latin typeface="Consolas" panose="020B0609020204030204" pitchFamily="49" charset="0"/>
              </a:rPr>
              <a:t>1000</a:t>
            </a:r>
            <a:r>
              <a:rPr lang="en-US" sz="1600" b="0">
                <a:solidFill>
                  <a:srgbClr val="D4D4D4"/>
                </a:solidFill>
                <a:effectLst/>
                <a:latin typeface="Consolas" panose="020B0609020204030204" pitchFamily="49" charset="0"/>
              </a:rPr>
              <a:t>]</a:t>
            </a:r>
          </a:p>
          <a:p>
            <a:pPr marL="0" indent="0">
              <a:buNone/>
            </a:pPr>
            <a:r>
              <a:rPr lang="en-US" sz="1600" b="0">
                <a:solidFill>
                  <a:srgbClr val="D4D4D4"/>
                </a:solidFill>
                <a:effectLst/>
                <a:latin typeface="Consolas" panose="020B0609020204030204" pitchFamily="49" charset="0"/>
              </a:rPr>
              <a:t>)</a:t>
            </a:r>
            <a:endParaRPr lang="it-IT" sz="2400" b="0">
              <a:effectLst/>
              <a:latin typeface="Roboto" panose="02000000000000000000" pitchFamily="2" charset="0"/>
              <a:ea typeface="Roboto" panose="02000000000000000000" pitchFamily="2" charset="0"/>
            </a:endParaRPr>
          </a:p>
          <a:p>
            <a:pPr marL="0" indent="0">
              <a:buNone/>
            </a:pPr>
            <a:endParaRPr lang="en-US" dirty="0"/>
          </a:p>
        </p:txBody>
      </p:sp>
      <p:sp>
        <p:nvSpPr>
          <p:cNvPr id="6" name="CasellaDiTesto 5">
            <a:extLst>
              <a:ext uri="{FF2B5EF4-FFF2-40B4-BE49-F238E27FC236}">
                <a16:creationId xmlns:a16="http://schemas.microsoft.com/office/drawing/2014/main" id="{86AF5E20-32D7-E1E4-E32C-80FA0815CDC5}"/>
              </a:ext>
            </a:extLst>
          </p:cNvPr>
          <p:cNvSpPr txBox="1"/>
          <p:nvPr/>
        </p:nvSpPr>
        <p:spPr>
          <a:xfrm>
            <a:off x="6464159" y="1325563"/>
            <a:ext cx="5350534" cy="3785652"/>
          </a:xfrm>
          <a:prstGeom prst="rect">
            <a:avLst/>
          </a:prstGeom>
          <a:solidFill>
            <a:schemeClr val="tx1">
              <a:lumMod val="85000"/>
              <a:lumOff val="15000"/>
            </a:schemeClr>
          </a:solidFill>
        </p:spPr>
        <p:txBody>
          <a:bodyPr wrap="square">
            <a:spAutoFit/>
          </a:bodyPr>
          <a:lstStyle/>
          <a:p>
            <a:r>
              <a:rPr lang="en-US" sz="1600" b="0">
                <a:solidFill>
                  <a:srgbClr val="9CDCFE"/>
                </a:solidFill>
                <a:effectLst/>
                <a:latin typeface="Consolas" panose="020B0609020204030204" pitchFamily="49" charset="0"/>
              </a:rPr>
              <a:t>counter_predictions</a:t>
            </a:r>
            <a:r>
              <a:rPr lang="en-US" sz="1600" b="0">
                <a:solidFill>
                  <a:srgbClr val="D4D4D4"/>
                </a:solidFill>
                <a:effectLst/>
                <a:latin typeface="Consolas" panose="020B0609020204030204" pitchFamily="49" charset="0"/>
              </a:rPr>
              <a:t> = </a:t>
            </a:r>
            <a:r>
              <a:rPr lang="en-US" sz="1600" b="0">
                <a:solidFill>
                  <a:srgbClr val="4EC9B0"/>
                </a:solidFill>
                <a:effectLst/>
                <a:latin typeface="Consolas" panose="020B0609020204030204" pitchFamily="49" charset="0"/>
              </a:rPr>
              <a:t>Counter</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"counter_predictions"</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"Counter for predictions that have been made"</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a:t>
            </a:r>
          </a:p>
          <a:p>
            <a:r>
              <a:rPr lang="en-US" sz="1600" b="0">
                <a:solidFill>
                  <a:srgbClr val="9CDCFE"/>
                </a:solidFill>
                <a:effectLst/>
                <a:latin typeface="Consolas" panose="020B0609020204030204" pitchFamily="49" charset="0"/>
              </a:rPr>
              <a:t>counter_labeled_images</a:t>
            </a:r>
            <a:r>
              <a:rPr lang="en-US" sz="1600" b="0">
                <a:solidFill>
                  <a:srgbClr val="D4D4D4"/>
                </a:solidFill>
                <a:effectLst/>
                <a:latin typeface="Consolas" panose="020B0609020204030204" pitchFamily="49" charset="0"/>
              </a:rPr>
              <a:t> = </a:t>
            </a:r>
            <a:r>
              <a:rPr lang="en-US" sz="1600" b="0">
                <a:solidFill>
                  <a:srgbClr val="4EC9B0"/>
                </a:solidFill>
                <a:effectLst/>
                <a:latin typeface="Consolas" panose="020B0609020204030204" pitchFamily="49" charset="0"/>
              </a:rPr>
              <a:t>Counter</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"counter_labeled_images"</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"Counter for images sent to extend the dataset"</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a:t>
            </a:r>
          </a:p>
          <a:p>
            <a:r>
              <a:rPr lang="en-US" sz="1600" b="0">
                <a:solidFill>
                  <a:srgbClr val="9CDCFE"/>
                </a:solidFill>
                <a:effectLst/>
                <a:latin typeface="Consolas" panose="020B0609020204030204" pitchFamily="49" charset="0"/>
              </a:rPr>
              <a:t>counter_feedback</a:t>
            </a:r>
            <a:r>
              <a:rPr lang="en-US" sz="1600" b="0">
                <a:solidFill>
                  <a:srgbClr val="D4D4D4"/>
                </a:solidFill>
                <a:effectLst/>
                <a:latin typeface="Consolas" panose="020B0609020204030204" pitchFamily="49" charset="0"/>
              </a:rPr>
              <a:t> = </a:t>
            </a:r>
            <a:r>
              <a:rPr lang="en-US" sz="1600" b="0">
                <a:solidFill>
                  <a:srgbClr val="4EC9B0"/>
                </a:solidFill>
                <a:effectLst/>
                <a:latin typeface="Consolas" panose="020B0609020204030204" pitchFamily="49" charset="0"/>
              </a:rPr>
              <a:t>Counter</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"counter_feedback"</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    </a:t>
            </a:r>
            <a:r>
              <a:rPr lang="en-US" sz="1600" b="0">
                <a:solidFill>
                  <a:srgbClr val="CE9178"/>
                </a:solidFill>
                <a:effectLst/>
                <a:latin typeface="Consolas" panose="020B0609020204030204" pitchFamily="49" charset="0"/>
              </a:rPr>
              <a:t>"Counter for feedbacks sent by the experts"</a:t>
            </a:r>
            <a:r>
              <a:rPr lang="en-US" sz="1600" b="0">
                <a:solidFill>
                  <a:srgbClr val="D4D4D4"/>
                </a:solidFill>
                <a:effectLst/>
                <a:latin typeface="Consolas" panose="020B0609020204030204" pitchFamily="49" charset="0"/>
              </a:rPr>
              <a:t>,</a:t>
            </a:r>
          </a:p>
          <a:p>
            <a:r>
              <a:rPr lang="en-US" sz="1600" b="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85751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1314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29648" y="833407"/>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2796152" y="1651138"/>
            <a:ext cx="7188045" cy="1015663"/>
          </a:xfrm>
          <a:prstGeom prst="rect">
            <a:avLst/>
          </a:prstGeom>
          <a:solidFill>
            <a:schemeClr val="tx1">
              <a:lumMod val="85000"/>
              <a:lumOff val="15000"/>
            </a:schemeClr>
          </a:solidFill>
        </p:spPr>
        <p:txBody>
          <a:bodyPr wrap="square" rtlCol="0">
            <a:spAutoFit/>
          </a:bodyPr>
          <a:lstStyle/>
          <a:p>
            <a:r>
              <a:rPr lang="it-IT" sz="2000" b="0" i="0" u="none" strike="noStrike">
                <a:solidFill>
                  <a:srgbClr val="6E9FFF"/>
                </a:solidFill>
                <a:effectLst/>
                <a:latin typeface="Calibri" charset="0"/>
                <a:ea typeface="Calibri" charset="0"/>
                <a:cs typeface="Calibri" charset="0"/>
              </a:rPr>
              <a:t>avg</a:t>
            </a:r>
            <a:r>
              <a:rPr lang="it-IT" sz="2000" b="0" i="0" u="none" strike="noStrike">
                <a:solidFill>
                  <a:srgbClr val="EB7B18"/>
                </a:solidFill>
                <a:effectLst/>
                <a:latin typeface="Calibri" charset="0"/>
                <a:ea typeface="Calibri" charset="0"/>
                <a:cs typeface="Calibri" charset="0"/>
              </a:rPr>
              <a:t>(</a:t>
            </a:r>
            <a:r>
              <a:rPr lang="it-IT" sz="2000" b="0" i="0" u="none" strike="noStrike">
                <a:solidFill>
                  <a:srgbClr val="CCCCDC"/>
                </a:solidFill>
                <a:effectLst/>
                <a:latin typeface="Calibri" charset="0"/>
                <a:ea typeface="Calibri" charset="0"/>
                <a:cs typeface="Calibri" charset="0"/>
              </a:rPr>
              <a:t>request_processing_seconds</a:t>
            </a:r>
            <a:r>
              <a:rPr lang="it-IT" sz="2000" b="0" i="0" u="none" strike="noStrike">
                <a:solidFill>
                  <a:srgbClr val="EB7B18"/>
                </a:solidFill>
                <a:effectLst/>
                <a:latin typeface="Calibri" charset="0"/>
                <a:ea typeface="Calibri" charset="0"/>
                <a:cs typeface="Calibri" charset="0"/>
              </a:rPr>
              <a:t>{</a:t>
            </a:r>
            <a:r>
              <a:rPr lang="it-IT" sz="2000" b="0" i="0" u="none" strike="noStrike">
                <a:solidFill>
                  <a:srgbClr val="6E9FFF"/>
                </a:solidFill>
                <a:effectLst/>
                <a:latin typeface="Calibri" charset="0"/>
                <a:ea typeface="Calibri" charset="0"/>
                <a:cs typeface="Calibri" charset="0"/>
              </a:rPr>
              <a:t>endpoint</a:t>
            </a:r>
            <a:r>
              <a:rPr lang="it-IT" sz="2000" b="0" i="0" u="none" strike="noStrike">
                <a:solidFill>
                  <a:srgbClr val="CCCCDC"/>
                </a:solidFill>
                <a:effectLst/>
                <a:latin typeface="Calibri" charset="0"/>
                <a:ea typeface="Calibri" charset="0"/>
                <a:cs typeface="Calibri" charset="0"/>
              </a:rPr>
              <a:t>=</a:t>
            </a:r>
            <a:r>
              <a:rPr lang="it-IT" sz="2000" b="0" i="0" u="none" strike="noStrike">
                <a:solidFill>
                  <a:srgbClr val="6CCF8E"/>
                </a:solidFill>
                <a:effectLst/>
                <a:latin typeface="Calibri" charset="0"/>
                <a:ea typeface="Calibri" charset="0"/>
                <a:cs typeface="Calibri" charset="0"/>
              </a:rPr>
              <a:t>"/classify_image"</a:t>
            </a:r>
            <a:r>
              <a:rPr lang="it-IT" sz="2000" b="0" i="0" u="none" strike="noStrike">
                <a:solidFill>
                  <a:srgbClr val="EB7B18"/>
                </a:solidFill>
                <a:effectLst/>
                <a:latin typeface="Calibri" charset="0"/>
                <a:ea typeface="Calibri" charset="0"/>
                <a:cs typeface="Calibri" charset="0"/>
              </a:rPr>
              <a:t>})</a:t>
            </a:r>
          </a:p>
          <a:p>
            <a:r>
              <a:rPr lang="it-IT" sz="2000">
                <a:solidFill>
                  <a:srgbClr val="6E9FFF"/>
                </a:solidFill>
                <a:latin typeface="Calibri" charset="0"/>
                <a:ea typeface="Calibri" charset="0"/>
                <a:cs typeface="Calibri" charset="0"/>
              </a:rPr>
              <a:t>avg</a:t>
            </a:r>
            <a:r>
              <a:rPr lang="it-IT" sz="2000">
                <a:solidFill>
                  <a:srgbClr val="EB7B18"/>
                </a:solidFill>
                <a:latin typeface="Calibri" charset="0"/>
                <a:ea typeface="Calibri" charset="0"/>
                <a:cs typeface="Calibri" charset="0"/>
              </a:rPr>
              <a:t>(</a:t>
            </a:r>
            <a:r>
              <a:rPr lang="it-IT" sz="2000">
                <a:solidFill>
                  <a:srgbClr val="CCCCDC"/>
                </a:solidFill>
                <a:latin typeface="Calibri" charset="0"/>
                <a:ea typeface="Calibri" charset="0"/>
                <a:cs typeface="Calibri" charset="0"/>
              </a:rPr>
              <a:t>request_processing_seconds</a:t>
            </a:r>
            <a:r>
              <a:rPr lang="it-IT" sz="2000">
                <a:solidFill>
                  <a:srgbClr val="EB7B18"/>
                </a:solidFill>
                <a:latin typeface="Calibri" charset="0"/>
                <a:ea typeface="Calibri" charset="0"/>
                <a:cs typeface="Calibri" charset="0"/>
              </a:rPr>
              <a:t>{</a:t>
            </a:r>
            <a:r>
              <a:rPr lang="it-IT" sz="2000">
                <a:solidFill>
                  <a:srgbClr val="6E9FFF"/>
                </a:solidFill>
                <a:latin typeface="Calibri" charset="0"/>
                <a:ea typeface="Calibri" charset="0"/>
                <a:cs typeface="Calibri" charset="0"/>
              </a:rPr>
              <a:t>endpoint</a:t>
            </a:r>
            <a:r>
              <a:rPr lang="it-IT" sz="2000">
                <a:solidFill>
                  <a:srgbClr val="CCCCDC"/>
                </a:solidFill>
                <a:latin typeface="Calibri" charset="0"/>
                <a:ea typeface="Calibri" charset="0"/>
                <a:cs typeface="Calibri" charset="0"/>
              </a:rPr>
              <a:t>=</a:t>
            </a:r>
            <a:r>
              <a:rPr lang="it-IT" sz="2000">
                <a:solidFill>
                  <a:srgbClr val="6CCF8E"/>
                </a:solidFill>
                <a:latin typeface="Calibri" charset="0"/>
                <a:ea typeface="Calibri" charset="0"/>
                <a:cs typeface="Calibri" charset="0"/>
              </a:rPr>
              <a:t>"/extend_dataset"</a:t>
            </a:r>
            <a:r>
              <a:rPr lang="it-IT" sz="2000">
                <a:solidFill>
                  <a:srgbClr val="EB7B18"/>
                </a:solidFill>
                <a:latin typeface="Calibri" charset="0"/>
                <a:ea typeface="Calibri" charset="0"/>
                <a:cs typeface="Calibri" charset="0"/>
              </a:rPr>
              <a:t>})</a:t>
            </a:r>
          </a:p>
          <a:p>
            <a:r>
              <a:rPr lang="it-IT" sz="2000">
                <a:solidFill>
                  <a:srgbClr val="6E9FFF"/>
                </a:solidFill>
                <a:latin typeface="Calibri" charset="0"/>
                <a:ea typeface="Calibri" charset="0"/>
                <a:cs typeface="Calibri" charset="0"/>
              </a:rPr>
              <a:t>avg</a:t>
            </a:r>
            <a:r>
              <a:rPr lang="it-IT" sz="2000">
                <a:solidFill>
                  <a:srgbClr val="EB7B18"/>
                </a:solidFill>
                <a:latin typeface="Calibri" charset="0"/>
                <a:ea typeface="Calibri" charset="0"/>
                <a:cs typeface="Calibri" charset="0"/>
              </a:rPr>
              <a:t>(</a:t>
            </a:r>
            <a:r>
              <a:rPr lang="it-IT" sz="2000">
                <a:solidFill>
                  <a:srgbClr val="CCCCDC"/>
                </a:solidFill>
                <a:latin typeface="Calibri" charset="0"/>
                <a:ea typeface="Calibri" charset="0"/>
                <a:cs typeface="Calibri" charset="0"/>
              </a:rPr>
              <a:t>request_processing_seconds</a:t>
            </a:r>
            <a:r>
              <a:rPr lang="it-IT" sz="2000">
                <a:solidFill>
                  <a:srgbClr val="EB7B18"/>
                </a:solidFill>
                <a:latin typeface="Calibri" charset="0"/>
                <a:ea typeface="Calibri" charset="0"/>
                <a:cs typeface="Calibri" charset="0"/>
              </a:rPr>
              <a:t>{</a:t>
            </a:r>
            <a:r>
              <a:rPr lang="it-IT" sz="2000">
                <a:solidFill>
                  <a:srgbClr val="6E9FFF"/>
                </a:solidFill>
                <a:latin typeface="Calibri" charset="0"/>
                <a:ea typeface="Calibri" charset="0"/>
                <a:cs typeface="Calibri" charset="0"/>
              </a:rPr>
              <a:t>endpoint</a:t>
            </a:r>
            <a:r>
              <a:rPr lang="it-IT" sz="2000">
                <a:solidFill>
                  <a:srgbClr val="CCCCDC"/>
                </a:solidFill>
                <a:latin typeface="Calibri" charset="0"/>
                <a:ea typeface="Calibri" charset="0"/>
                <a:cs typeface="Calibri" charset="0"/>
              </a:rPr>
              <a:t>=</a:t>
            </a:r>
            <a:r>
              <a:rPr lang="it-IT" sz="2000">
                <a:solidFill>
                  <a:srgbClr val="6CCF8E"/>
                </a:solidFill>
                <a:latin typeface="Calibri" charset="0"/>
                <a:ea typeface="Calibri" charset="0"/>
                <a:cs typeface="Calibri" charset="0"/>
              </a:rPr>
              <a:t>"/feedback_class"</a:t>
            </a:r>
            <a:r>
              <a:rPr lang="it-IT" sz="2000">
                <a:solidFill>
                  <a:srgbClr val="EB7B18"/>
                </a:solidFill>
                <a:latin typeface="Calibri" charset="0"/>
                <a:ea typeface="Calibri" charset="0"/>
                <a:cs typeface="Calibri" charset="0"/>
              </a:rPr>
              <a:t>})</a:t>
            </a:r>
            <a:endParaRPr lang="it-IT" sz="2000">
              <a:solidFill>
                <a:srgbClr val="DCDCDC"/>
              </a:solidFill>
              <a:latin typeface="Calibri" charset="0"/>
              <a:ea typeface="Calibri" charset="0"/>
              <a:cs typeface="Calibri" charset="0"/>
            </a:endParaRP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82" y="3061856"/>
            <a:ext cx="11944518" cy="1950302"/>
          </a:xfrm>
          <a:prstGeom prst="rect">
            <a:avLst/>
          </a:prstGeom>
        </p:spPr>
      </p:pic>
    </p:spTree>
    <p:extLst>
      <p:ext uri="{BB962C8B-B14F-4D97-AF65-F5344CB8AC3E}">
        <p14:creationId xmlns:p14="http://schemas.microsoft.com/office/powerpoint/2010/main" val="160633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4D6F7A-C5C5-40C7-0FD8-F1C4CD4F3D65}"/>
              </a:ext>
            </a:extLst>
          </p:cNvPr>
          <p:cNvSpPr>
            <a:spLocks noGrp="1"/>
          </p:cNvSpPr>
          <p:nvPr>
            <p:ph type="title"/>
          </p:nvPr>
        </p:nvSpPr>
        <p:spPr>
          <a:xfrm>
            <a:off x="1218967" y="-113141"/>
            <a:ext cx="10419078" cy="1325563"/>
          </a:xfrm>
        </p:spPr>
        <p:txBody>
          <a:bodyPr>
            <a:normAutofit/>
          </a:bodyPr>
          <a:lstStyle/>
          <a:p>
            <a:pPr algn="ctr"/>
            <a:r>
              <a:rPr lang="it-IT" b="1" dirty="0">
                <a:solidFill>
                  <a:schemeClr val="accent2">
                    <a:lumMod val="75000"/>
                  </a:schemeClr>
                </a:solidFill>
                <a:latin typeface="Calibri" charset="0"/>
                <a:ea typeface="Calibri" charset="0"/>
                <a:cs typeface="Calibri" charset="0"/>
              </a:rPr>
              <a:t>Grafana dashboard</a:t>
            </a:r>
          </a:p>
        </p:txBody>
      </p:sp>
      <p:sp>
        <p:nvSpPr>
          <p:cNvPr id="5" name="Rettangolo 4"/>
          <p:cNvSpPr/>
          <p:nvPr/>
        </p:nvSpPr>
        <p:spPr>
          <a:xfrm>
            <a:off x="4229648" y="833407"/>
            <a:ext cx="4321055" cy="369332"/>
          </a:xfrm>
          <a:prstGeom prst="rect">
            <a:avLst/>
          </a:prstGeom>
        </p:spPr>
        <p:txBody>
          <a:bodyPr wrap="none">
            <a:spAutoFit/>
          </a:bodyPr>
          <a:lstStyle/>
          <a:p>
            <a:r>
              <a:rPr lang="it-IT" b="1" dirty="0">
                <a:solidFill>
                  <a:schemeClr val="accent2">
                    <a:lumMod val="75000"/>
                  </a:schemeClr>
                </a:solidFill>
                <a:latin typeface="Helvetica Neue" charset="0"/>
                <a:ea typeface="Helvetica Neue" charset="0"/>
                <a:cs typeface="Helvetica Neue" charset="0"/>
              </a:rPr>
              <a:t>PromQL queries for data visualization</a:t>
            </a:r>
          </a:p>
        </p:txBody>
      </p:sp>
      <p:sp>
        <p:nvSpPr>
          <p:cNvPr id="6" name="CasellaDiTesto 5"/>
          <p:cNvSpPr txBox="1"/>
          <p:nvPr/>
        </p:nvSpPr>
        <p:spPr>
          <a:xfrm>
            <a:off x="4200461" y="1492186"/>
            <a:ext cx="4456089" cy="461665"/>
          </a:xfrm>
          <a:prstGeom prst="rect">
            <a:avLst/>
          </a:prstGeom>
          <a:solidFill>
            <a:schemeClr val="tx1">
              <a:lumMod val="85000"/>
              <a:lumOff val="15000"/>
            </a:schemeClr>
          </a:solidFill>
        </p:spPr>
        <p:txBody>
          <a:bodyPr wrap="square" rtlCol="0">
            <a:spAutoFit/>
          </a:bodyPr>
          <a:lstStyle/>
          <a:p>
            <a:r>
              <a:rPr lang="it-IT" sz="2400" b="0" i="0" u="none" strike="noStrike">
                <a:solidFill>
                  <a:srgbClr val="6E9FFF"/>
                </a:solidFill>
                <a:effectLst/>
                <a:latin typeface="Calibri" charset="0"/>
                <a:ea typeface="Calibri" charset="0"/>
                <a:cs typeface="Calibri" charset="0"/>
              </a:rPr>
              <a:t>rate</a:t>
            </a:r>
            <a:r>
              <a:rPr lang="it-IT" sz="2400" b="0" i="0" u="none" strike="noStrike">
                <a:solidFill>
                  <a:srgbClr val="EB7B18"/>
                </a:solidFill>
                <a:effectLst/>
                <a:latin typeface="Calibri" charset="0"/>
                <a:ea typeface="Calibri" charset="0"/>
                <a:cs typeface="Calibri" charset="0"/>
              </a:rPr>
              <a:t>(</a:t>
            </a:r>
            <a:r>
              <a:rPr lang="it-IT" sz="2400" b="0" i="0" u="none" strike="noStrike">
                <a:solidFill>
                  <a:srgbClr val="CCCCDC"/>
                </a:solidFill>
                <a:effectLst/>
                <a:latin typeface="Calibri" charset="0"/>
                <a:ea typeface="Calibri" charset="0"/>
                <a:cs typeface="Calibri" charset="0"/>
              </a:rPr>
              <a:t>counter_feedback_total[</a:t>
            </a:r>
            <a:r>
              <a:rPr lang="it-IT" sz="2400" b="0" i="0" u="none" strike="noStrike">
                <a:solidFill>
                  <a:srgbClr val="FE85FC"/>
                </a:solidFill>
                <a:effectLst/>
                <a:latin typeface="Calibri" charset="0"/>
                <a:ea typeface="Calibri" charset="0"/>
                <a:cs typeface="Calibri" charset="0"/>
              </a:rPr>
              <a:t>1m</a:t>
            </a:r>
            <a:r>
              <a:rPr lang="it-IT" sz="2400" b="0" i="0" u="none" strike="noStrike">
                <a:solidFill>
                  <a:srgbClr val="CCCCDC"/>
                </a:solidFill>
                <a:effectLst/>
                <a:latin typeface="Calibri" charset="0"/>
                <a:ea typeface="Calibri" charset="0"/>
                <a:cs typeface="Calibri" charset="0"/>
              </a:rPr>
              <a:t>]</a:t>
            </a:r>
            <a:r>
              <a:rPr lang="it-IT" sz="2400" b="0" i="0" u="none" strike="noStrike">
                <a:solidFill>
                  <a:srgbClr val="EB7B18"/>
                </a:solidFill>
                <a:effectLst/>
                <a:latin typeface="Calibri" charset="0"/>
                <a:ea typeface="Calibri" charset="0"/>
                <a:cs typeface="Calibri" charset="0"/>
              </a:rPr>
              <a:t>)</a:t>
            </a:r>
            <a:endParaRPr lang="it-IT" sz="2400" b="0" i="0" u="none" strike="noStrike">
              <a:solidFill>
                <a:srgbClr val="DCDCDC"/>
              </a:solidFill>
              <a:effectLst/>
              <a:latin typeface="Calibri" charset="0"/>
              <a:ea typeface="Calibri" charset="0"/>
              <a:cs typeface="Calibri" charset="0"/>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6" y="2233615"/>
            <a:ext cx="11554917" cy="3912688"/>
          </a:xfrm>
          <a:prstGeom prst="rect">
            <a:avLst/>
          </a:prstGeom>
        </p:spPr>
      </p:pic>
    </p:spTree>
    <p:extLst>
      <p:ext uri="{BB962C8B-B14F-4D97-AF65-F5344CB8AC3E}">
        <p14:creationId xmlns:p14="http://schemas.microsoft.com/office/powerpoint/2010/main" val="60282745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1488</Words>
  <Application>Microsoft Office PowerPoint</Application>
  <PresentationFormat>Widescreen</PresentationFormat>
  <Paragraphs>208</Paragraphs>
  <Slides>35</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35</vt:i4>
      </vt:variant>
    </vt:vector>
  </HeadingPairs>
  <TitlesOfParts>
    <vt:vector size="44" baseType="lpstr">
      <vt:lpstr>Arial</vt:lpstr>
      <vt:lpstr>Calibri</vt:lpstr>
      <vt:lpstr>Calibri Light</vt:lpstr>
      <vt:lpstr>Consolas</vt:lpstr>
      <vt:lpstr>Courier New</vt:lpstr>
      <vt:lpstr>Helvetica Neue</vt:lpstr>
      <vt:lpstr>Menlo</vt:lpstr>
      <vt:lpstr>Roboto</vt:lpstr>
      <vt:lpstr>Tema di Office</vt:lpstr>
      <vt:lpstr>Milestone 6: Monitoring </vt:lpstr>
      <vt:lpstr>Agenda</vt:lpstr>
      <vt:lpstr>Prometheus-setup</vt:lpstr>
      <vt:lpstr>Grafana-setup</vt:lpstr>
      <vt:lpstr>Connect Prometheus &amp; Grafana</vt:lpstr>
      <vt:lpstr>Connect Prometheus &amp; Grafana</vt:lpstr>
      <vt:lpstr>Prometheus Metrics</vt:lpstr>
      <vt:lpstr>Grafana dashboard</vt:lpstr>
      <vt:lpstr>Grafana dashboard</vt:lpstr>
      <vt:lpstr>Grafana dashboard</vt:lpstr>
      <vt:lpstr>Grafana dashboard</vt:lpstr>
      <vt:lpstr>Grafana dashboard</vt:lpstr>
      <vt:lpstr>Prometheus Metrics</vt:lpstr>
      <vt:lpstr>Prometheus Metrics</vt:lpstr>
      <vt:lpstr>Prometheus Metrics</vt:lpstr>
      <vt:lpstr>Prometheus Metrics</vt:lpstr>
      <vt:lpstr>Grafana dashboard</vt:lpstr>
      <vt:lpstr>Grafana dashboard</vt:lpstr>
      <vt:lpstr>Grafana dashboard</vt:lpstr>
      <vt:lpstr>Grafana dashboard</vt:lpstr>
      <vt:lpstr>Better Uptime</vt:lpstr>
      <vt:lpstr>Better Uptime</vt:lpstr>
      <vt:lpstr>Better Uptime</vt:lpstr>
      <vt:lpstr>Better Uptime</vt:lpstr>
      <vt:lpstr>Better Uptime</vt:lpstr>
      <vt:lpstr>Better Uptime</vt:lpstr>
      <vt:lpstr>Locust</vt:lpstr>
      <vt:lpstr>Locust</vt:lpstr>
      <vt:lpstr>Locust</vt:lpstr>
      <vt:lpstr>Locust</vt:lpstr>
      <vt:lpstr>Alibi Detect</vt:lpstr>
      <vt:lpstr>Alibi Detect</vt:lpstr>
      <vt:lpstr>Alibi Detect</vt:lpstr>
      <vt:lpstr>Alibi Detect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Movie Reviews </dc:title>
  <dc:creator>Antonio Raffaele Iacovazzi</dc:creator>
  <cp:lastModifiedBy>Antonio Raffaele Iacovazzi</cp:lastModifiedBy>
  <cp:revision>185</cp:revision>
  <dcterms:created xsi:type="dcterms:W3CDTF">2022-06-26T09:11:09Z</dcterms:created>
  <dcterms:modified xsi:type="dcterms:W3CDTF">2023-01-10T07:54:24Z</dcterms:modified>
</cp:coreProperties>
</file>